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Nunito Sans Bold" charset="1" panose="00000800000000000000"/>
      <p:regular r:id="rId42"/>
    </p:embeddedFont>
    <p:embeddedFont>
      <p:font typeface="Source Sans Pro" charset="1" panose="020B0503030403020204"/>
      <p:regular r:id="rId43"/>
    </p:embeddedFont>
    <p:embeddedFont>
      <p:font typeface="Nunito Sans Heavy" charset="1" panose="00000A00000000000000"/>
      <p:regular r:id="rId44"/>
    </p:embeddedFont>
    <p:embeddedFont>
      <p:font typeface="Nunito Sans" charset="1" panose="00000500000000000000"/>
      <p:regular r:id="rId45"/>
    </p:embeddedFont>
    <p:embeddedFont>
      <p:font typeface="Source Sans Pro Bold" charset="1" panose="020B070303040302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2.fntdata"/><Relationship Id="rId47" Type="http://schemas.openxmlformats.org/officeDocument/2006/relationships/customXml" Target="../customXml/item1.xml"/><Relationship Id="rId7" Type="http://schemas.openxmlformats.org/officeDocument/2006/relationships/slide" Target="slides/slide2.xml"/><Relationship Id="rId16" Type="http://schemas.openxmlformats.org/officeDocument/2006/relationships/slide" Target="slides/slide11.xml"/><Relationship Id="rId2" Type="http://schemas.openxmlformats.org/officeDocument/2006/relationships/presProps" Target="presProps.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45.fntdata"/><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5" Type="http://schemas.openxmlformats.org/officeDocument/2006/relationships/tableStyles" Target="tableStyles.xml"/><Relationship Id="rId49" Type="http://schemas.openxmlformats.org/officeDocument/2006/relationships/customXml" Target="../customXml/item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44.fntdata"/><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 Type="http://schemas.openxmlformats.org/officeDocument/2006/relationships/theme" Target="theme/theme1.xml"/><Relationship Id="rId43" Type="http://schemas.openxmlformats.org/officeDocument/2006/relationships/font" Target="fonts/font43.fntdata"/><Relationship Id="rId9" Type="http://schemas.openxmlformats.org/officeDocument/2006/relationships/slide" Target="slides/slide4.xml"/><Relationship Id="rId48" Type="http://schemas.openxmlformats.org/officeDocument/2006/relationships/customXml" Target="../customXml/item2.xml"/><Relationship Id="rId8" Type="http://schemas.openxmlformats.org/officeDocument/2006/relationships/slide" Target="slides/slide3.xml"/><Relationship Id="rId3"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6.fntdata"/><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jpeg" Type="http://schemas.openxmlformats.org/officeDocument/2006/relationships/image"/><Relationship Id="rId5" Target="../media/image22.png" Type="http://schemas.openxmlformats.org/officeDocument/2006/relationships/image"/><Relationship Id="rId6" Target="../media/image21.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6" r="0" b="-4626"/>
            </a:stretch>
          </a:blipFill>
        </p:spPr>
      </p:sp>
      <p:grpSp>
        <p:nvGrpSpPr>
          <p:cNvPr name="Group 3" id="3"/>
          <p:cNvGrpSpPr/>
          <p:nvPr/>
        </p:nvGrpSpPr>
        <p:grpSpPr>
          <a:xfrm rot="0">
            <a:off x="0" y="-117758"/>
            <a:ext cx="18288000" cy="10404758"/>
            <a:chOff x="0" y="0"/>
            <a:chExt cx="4816593" cy="2740348"/>
          </a:xfrm>
        </p:grpSpPr>
        <p:sp>
          <p:nvSpPr>
            <p:cNvPr name="Freeform 4" id="4"/>
            <p:cNvSpPr/>
            <p:nvPr/>
          </p:nvSpPr>
          <p:spPr>
            <a:xfrm flipH="false" flipV="false" rot="0">
              <a:off x="0" y="0"/>
              <a:ext cx="4816592" cy="2740348"/>
            </a:xfrm>
            <a:custGeom>
              <a:avLst/>
              <a:gdLst/>
              <a:ahLst/>
              <a:cxnLst/>
              <a:rect r="r" b="b" t="t" l="l"/>
              <a:pathLst>
                <a:path h="2740348" w="4816592">
                  <a:moveTo>
                    <a:pt x="0" y="0"/>
                  </a:moveTo>
                  <a:lnTo>
                    <a:pt x="4816592" y="0"/>
                  </a:lnTo>
                  <a:lnTo>
                    <a:pt x="4816592" y="2740348"/>
                  </a:lnTo>
                  <a:lnTo>
                    <a:pt x="0" y="2740348"/>
                  </a:lnTo>
                  <a:close/>
                </a:path>
              </a:pathLst>
            </a:custGeom>
            <a:gradFill rotWithShape="true">
              <a:gsLst>
                <a:gs pos="0">
                  <a:srgbClr val="000000">
                    <a:alpha val="46000"/>
                  </a:srgbClr>
                </a:gs>
                <a:gs pos="100000">
                  <a:srgbClr val="3533CD">
                    <a:alpha val="46000"/>
                  </a:srgbClr>
                </a:gs>
              </a:gsLst>
              <a:lin ang="0"/>
            </a:gradFill>
          </p:spPr>
        </p:sp>
        <p:sp>
          <p:nvSpPr>
            <p:cNvPr name="TextBox 5" id="5"/>
            <p:cNvSpPr txBox="true"/>
            <p:nvPr/>
          </p:nvSpPr>
          <p:spPr>
            <a:xfrm>
              <a:off x="0" y="-76200"/>
              <a:ext cx="4816593" cy="2816548"/>
            </a:xfrm>
            <a:prstGeom prst="rect">
              <a:avLst/>
            </a:prstGeom>
          </p:spPr>
          <p:txBody>
            <a:bodyPr anchor="ctr" rtlCol="false" tIns="50800" lIns="50800" bIns="50800" rIns="50800"/>
            <a:lstStyle/>
            <a:p>
              <a:pPr algn="ctr">
                <a:lnSpc>
                  <a:spcPts val="3624"/>
                </a:lnSpc>
              </a:pPr>
            </a:p>
          </p:txBody>
        </p:sp>
      </p:grpSp>
      <p:sp>
        <p:nvSpPr>
          <p:cNvPr name="Freeform 6" id="6"/>
          <p:cNvSpPr/>
          <p:nvPr/>
        </p:nvSpPr>
        <p:spPr>
          <a:xfrm flipH="false" flipV="false" rot="0">
            <a:off x="8089005" y="2034206"/>
            <a:ext cx="2437536" cy="2306073"/>
          </a:xfrm>
          <a:custGeom>
            <a:avLst/>
            <a:gdLst/>
            <a:ahLst/>
            <a:cxnLst/>
            <a:rect r="r" b="b" t="t" l="l"/>
            <a:pathLst>
              <a:path h="2306073" w="2437536">
                <a:moveTo>
                  <a:pt x="0" y="0"/>
                </a:moveTo>
                <a:lnTo>
                  <a:pt x="2437536" y="0"/>
                </a:lnTo>
                <a:lnTo>
                  <a:pt x="2437536" y="2306073"/>
                </a:lnTo>
                <a:lnTo>
                  <a:pt x="0" y="2306073"/>
                </a:lnTo>
                <a:lnTo>
                  <a:pt x="0" y="0"/>
                </a:lnTo>
                <a:close/>
              </a:path>
            </a:pathLst>
          </a:custGeom>
          <a:blipFill>
            <a:blip r:embed="rId3"/>
            <a:stretch>
              <a:fillRect l="0" t="0" r="0" b="0"/>
            </a:stretch>
          </a:blipFill>
        </p:spPr>
      </p:sp>
      <p:sp>
        <p:nvSpPr>
          <p:cNvPr name="TextBox 7" id="7"/>
          <p:cNvSpPr txBox="true"/>
          <p:nvPr/>
        </p:nvSpPr>
        <p:spPr>
          <a:xfrm rot="0">
            <a:off x="1410635" y="3547035"/>
            <a:ext cx="15848665" cy="6739965"/>
          </a:xfrm>
          <a:prstGeom prst="rect">
            <a:avLst/>
          </a:prstGeom>
        </p:spPr>
        <p:txBody>
          <a:bodyPr anchor="t" rtlCol="false" tIns="0" lIns="0" bIns="0" rIns="0">
            <a:spAutoFit/>
          </a:bodyPr>
          <a:lstStyle/>
          <a:p>
            <a:pPr algn="ctr">
              <a:lnSpc>
                <a:spcPts val="5980"/>
              </a:lnSpc>
            </a:pPr>
          </a:p>
          <a:p>
            <a:pPr algn="ctr">
              <a:lnSpc>
                <a:spcPts val="5980"/>
              </a:lnSpc>
            </a:pPr>
          </a:p>
          <a:p>
            <a:pPr algn="ctr">
              <a:lnSpc>
                <a:spcPts val="5980"/>
              </a:lnSpc>
            </a:pPr>
          </a:p>
          <a:p>
            <a:pPr algn="ctr">
              <a:lnSpc>
                <a:spcPts val="5980"/>
              </a:lnSpc>
            </a:pPr>
          </a:p>
          <a:p>
            <a:pPr algn="ctr">
              <a:lnSpc>
                <a:spcPts val="5980"/>
              </a:lnSpc>
            </a:pPr>
            <a:r>
              <a:rPr lang="en-US" sz="4272" b="true">
                <a:solidFill>
                  <a:srgbClr val="FFFFFF"/>
                </a:solidFill>
                <a:latin typeface="Nunito Sans Bold"/>
                <a:ea typeface="Nunito Sans Bold"/>
                <a:cs typeface="Nunito Sans Bold"/>
                <a:sym typeface="Nunito Sans Bold"/>
              </a:rPr>
              <a:t> Machine Learning-Based Driver Assistant System </a:t>
            </a:r>
          </a:p>
          <a:p>
            <a:pPr algn="ctr">
              <a:lnSpc>
                <a:spcPts val="5980"/>
              </a:lnSpc>
            </a:pPr>
            <a:r>
              <a:rPr lang="en-US" sz="4272" b="true">
                <a:solidFill>
                  <a:srgbClr val="FFFFFF"/>
                </a:solidFill>
                <a:latin typeface="Nunito Sans Bold"/>
                <a:ea typeface="Nunito Sans Bold"/>
                <a:cs typeface="Nunito Sans Bold"/>
                <a:sym typeface="Nunito Sans Bold"/>
              </a:rPr>
              <a:t>to Reduce Road Accidents</a:t>
            </a:r>
          </a:p>
          <a:p>
            <a:pPr algn="ctr">
              <a:lnSpc>
                <a:spcPts val="5980"/>
              </a:lnSpc>
            </a:pPr>
          </a:p>
          <a:p>
            <a:pPr algn="ctr">
              <a:lnSpc>
                <a:spcPts val="5980"/>
              </a:lnSpc>
            </a:pPr>
          </a:p>
          <a:p>
            <a:pPr algn="ctr">
              <a:lnSpc>
                <a:spcPts val="5980"/>
              </a:lnSpc>
            </a:pPr>
          </a:p>
        </p:txBody>
      </p:sp>
      <p:sp>
        <p:nvSpPr>
          <p:cNvPr name="TextBox 8" id="8"/>
          <p:cNvSpPr txBox="true"/>
          <p:nvPr/>
        </p:nvSpPr>
        <p:spPr>
          <a:xfrm rot="0">
            <a:off x="12558425" y="8850630"/>
            <a:ext cx="3958393" cy="417195"/>
          </a:xfrm>
          <a:prstGeom prst="rect">
            <a:avLst/>
          </a:prstGeom>
        </p:spPr>
        <p:txBody>
          <a:bodyPr anchor="t" rtlCol="false" tIns="0" lIns="0" bIns="0" rIns="0">
            <a:spAutoFit/>
          </a:bodyPr>
          <a:lstStyle/>
          <a:p>
            <a:pPr algn="l">
              <a:lnSpc>
                <a:spcPts val="3239"/>
              </a:lnSpc>
            </a:pPr>
            <a:r>
              <a:rPr lang="en-US" sz="2999">
                <a:solidFill>
                  <a:srgbClr val="FFFFFF"/>
                </a:solidFill>
                <a:latin typeface="Source Sans Pro"/>
                <a:ea typeface="Source Sans Pro"/>
                <a:cs typeface="Source Sans Pro"/>
                <a:sym typeface="Source Sans Pro"/>
              </a:rPr>
              <a:t>CDAP_24_25J_197</a:t>
            </a:r>
          </a:p>
        </p:txBody>
      </p:sp>
      <p:sp>
        <p:nvSpPr>
          <p:cNvPr name="TextBox 9" id="9"/>
          <p:cNvSpPr txBox="true"/>
          <p:nvPr/>
        </p:nvSpPr>
        <p:spPr>
          <a:xfrm rot="0">
            <a:off x="2172167" y="4540096"/>
            <a:ext cx="14325600" cy="1939637"/>
          </a:xfrm>
          <a:prstGeom prst="rect">
            <a:avLst/>
          </a:prstGeom>
        </p:spPr>
        <p:txBody>
          <a:bodyPr anchor="t" rtlCol="false" tIns="0" lIns="0" bIns="0" rIns="0">
            <a:spAutoFit/>
          </a:bodyPr>
          <a:lstStyle/>
          <a:p>
            <a:pPr algn="ctr">
              <a:lnSpc>
                <a:spcPts val="15940"/>
              </a:lnSpc>
            </a:pPr>
            <a:r>
              <a:rPr lang="en-US" b="true" sz="11386" spc="1890">
                <a:solidFill>
                  <a:srgbClr val="FFFFFF"/>
                </a:solidFill>
                <a:latin typeface="Nunito Sans Heavy"/>
                <a:ea typeface="Nunito Sans Heavy"/>
                <a:cs typeface="Nunito Sans Heavy"/>
                <a:sym typeface="Nunito Sans Heavy"/>
              </a:rPr>
              <a:t>ROADBUDDY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sp>
        <p:nvSpPr>
          <p:cNvPr name="Freeform 3" id="3"/>
          <p:cNvSpPr/>
          <p:nvPr/>
        </p:nvSpPr>
        <p:spPr>
          <a:xfrm flipH="false" flipV="false" rot="0">
            <a:off x="2981457" y="2297148"/>
            <a:ext cx="12859405" cy="6722213"/>
          </a:xfrm>
          <a:custGeom>
            <a:avLst/>
            <a:gdLst/>
            <a:ahLst/>
            <a:cxnLst/>
            <a:rect r="r" b="b" t="t" l="l"/>
            <a:pathLst>
              <a:path h="6722213" w="12859405">
                <a:moveTo>
                  <a:pt x="0" y="0"/>
                </a:moveTo>
                <a:lnTo>
                  <a:pt x="12859405" y="0"/>
                </a:lnTo>
                <a:lnTo>
                  <a:pt x="12859405" y="6722213"/>
                </a:lnTo>
                <a:lnTo>
                  <a:pt x="0" y="6722213"/>
                </a:lnTo>
                <a:lnTo>
                  <a:pt x="0" y="0"/>
                </a:lnTo>
                <a:close/>
              </a:path>
            </a:pathLst>
          </a:custGeom>
          <a:blipFill>
            <a:blip r:embed="rId2"/>
            <a:stretch>
              <a:fillRect l="0" t="0" r="0" b="0"/>
            </a:stretch>
          </a:blipFill>
        </p:spPr>
      </p:sp>
      <p:sp>
        <p:nvSpPr>
          <p:cNvPr name="TextBox 4" id="4"/>
          <p:cNvSpPr txBox="true"/>
          <p:nvPr/>
        </p:nvSpPr>
        <p:spPr>
          <a:xfrm rot="0">
            <a:off x="4102011" y="468313"/>
            <a:ext cx="10618296"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Architecture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24332" y="2939947"/>
            <a:ext cx="3647115" cy="2410666"/>
            <a:chOff x="0" y="0"/>
            <a:chExt cx="2611057" cy="1725854"/>
          </a:xfrm>
        </p:grpSpPr>
        <p:sp>
          <p:nvSpPr>
            <p:cNvPr name="Freeform 3" id="3"/>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4" id="4"/>
          <p:cNvGrpSpPr>
            <a:grpSpLocks noChangeAspect="true"/>
          </p:cNvGrpSpPr>
          <p:nvPr/>
        </p:nvGrpSpPr>
        <p:grpSpPr>
          <a:xfrm rot="0">
            <a:off x="3814810" y="1760006"/>
            <a:ext cx="2359891" cy="2359882"/>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6" id="6"/>
          <p:cNvSpPr txBox="true"/>
          <p:nvPr/>
        </p:nvSpPr>
        <p:spPr>
          <a:xfrm rot="0">
            <a:off x="3814810" y="4394671"/>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Tenserflow</a:t>
            </a:r>
          </a:p>
        </p:txBody>
      </p:sp>
      <p:grpSp>
        <p:nvGrpSpPr>
          <p:cNvPr name="Group 7" id="7"/>
          <p:cNvGrpSpPr/>
          <p:nvPr/>
        </p:nvGrpSpPr>
        <p:grpSpPr>
          <a:xfrm rot="0">
            <a:off x="7379311" y="2958997"/>
            <a:ext cx="3647115" cy="2410666"/>
            <a:chOff x="0" y="0"/>
            <a:chExt cx="2611057" cy="1725854"/>
          </a:xfrm>
        </p:grpSpPr>
        <p:sp>
          <p:nvSpPr>
            <p:cNvPr name="Freeform 8" id="8"/>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9" id="9"/>
          <p:cNvGrpSpPr>
            <a:grpSpLocks noChangeAspect="true"/>
          </p:cNvGrpSpPr>
          <p:nvPr/>
        </p:nvGrpSpPr>
        <p:grpSpPr>
          <a:xfrm rot="0">
            <a:off x="7969788" y="1779056"/>
            <a:ext cx="2359891" cy="235988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sp>
        <p:nvSpPr>
          <p:cNvPr name="TextBox 11" id="11"/>
          <p:cNvSpPr txBox="true"/>
          <p:nvPr/>
        </p:nvSpPr>
        <p:spPr>
          <a:xfrm rot="0">
            <a:off x="8379363" y="431397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Python</a:t>
            </a:r>
          </a:p>
        </p:txBody>
      </p:sp>
      <p:grpSp>
        <p:nvGrpSpPr>
          <p:cNvPr name="Group 12" id="12"/>
          <p:cNvGrpSpPr/>
          <p:nvPr/>
        </p:nvGrpSpPr>
        <p:grpSpPr>
          <a:xfrm rot="0">
            <a:off x="11531251" y="2958997"/>
            <a:ext cx="3647115" cy="2410666"/>
            <a:chOff x="0" y="0"/>
            <a:chExt cx="2611057" cy="1725854"/>
          </a:xfrm>
        </p:grpSpPr>
        <p:sp>
          <p:nvSpPr>
            <p:cNvPr name="Freeform 13" id="13"/>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14" id="14"/>
          <p:cNvGrpSpPr/>
          <p:nvPr/>
        </p:nvGrpSpPr>
        <p:grpSpPr>
          <a:xfrm rot="0">
            <a:off x="7407886" y="6674494"/>
            <a:ext cx="3647115" cy="2410666"/>
            <a:chOff x="0" y="0"/>
            <a:chExt cx="2611057" cy="1725854"/>
          </a:xfrm>
        </p:grpSpPr>
        <p:sp>
          <p:nvSpPr>
            <p:cNvPr name="Freeform 15" id="15"/>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16" id="16"/>
          <p:cNvGrpSpPr>
            <a:grpSpLocks noChangeAspect="true"/>
          </p:cNvGrpSpPr>
          <p:nvPr/>
        </p:nvGrpSpPr>
        <p:grpSpPr>
          <a:xfrm rot="0">
            <a:off x="8080073" y="5441974"/>
            <a:ext cx="2359891" cy="2359882"/>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47" t="0" r="-16747" b="0"/>
              </a:stretch>
            </a:blipFill>
          </p:spPr>
        </p:sp>
      </p:grpSp>
      <p:sp>
        <p:nvSpPr>
          <p:cNvPr name="TextBox 18" id="18"/>
          <p:cNvSpPr txBox="true"/>
          <p:nvPr/>
        </p:nvSpPr>
        <p:spPr>
          <a:xfrm rot="0">
            <a:off x="1953410" y="439206"/>
            <a:ext cx="15518092"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Technologies and Algorithms</a:t>
            </a:r>
          </a:p>
        </p:txBody>
      </p:sp>
      <p:grpSp>
        <p:nvGrpSpPr>
          <p:cNvPr name="Group 19" id="19"/>
          <p:cNvGrpSpPr>
            <a:grpSpLocks noChangeAspect="true"/>
          </p:cNvGrpSpPr>
          <p:nvPr/>
        </p:nvGrpSpPr>
        <p:grpSpPr>
          <a:xfrm rot="0">
            <a:off x="12419302" y="1779056"/>
            <a:ext cx="2174061" cy="2174052"/>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3872" r="0" b="0"/>
              </a:stretch>
            </a:blipFill>
          </p:spPr>
        </p:sp>
      </p:grpSp>
      <p:sp>
        <p:nvSpPr>
          <p:cNvPr name="TextBox 21" id="21"/>
          <p:cNvSpPr txBox="true"/>
          <p:nvPr/>
        </p:nvSpPr>
        <p:spPr>
          <a:xfrm rot="0">
            <a:off x="12688328" y="431397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Flutter</a:t>
            </a:r>
          </a:p>
        </p:txBody>
      </p:sp>
      <p:sp>
        <p:nvSpPr>
          <p:cNvPr name="TextBox 22" id="22"/>
          <p:cNvSpPr txBox="true"/>
          <p:nvPr/>
        </p:nvSpPr>
        <p:spPr>
          <a:xfrm rot="0">
            <a:off x="7872155" y="818285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Google Colab</a:t>
            </a:r>
          </a:p>
        </p:txBody>
      </p:sp>
      <p:sp>
        <p:nvSpPr>
          <p:cNvPr name="TextBox 23" id="23"/>
          <p:cNvSpPr txBox="true"/>
          <p:nvPr/>
        </p:nvSpPr>
        <p:spPr>
          <a:xfrm rot="0">
            <a:off x="3659976" y="818285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Inception v3</a:t>
            </a:r>
          </a:p>
        </p:txBody>
      </p:sp>
      <p:grpSp>
        <p:nvGrpSpPr>
          <p:cNvPr name="Group 24" id="24"/>
          <p:cNvGrpSpPr/>
          <p:nvPr/>
        </p:nvGrpSpPr>
        <p:grpSpPr>
          <a:xfrm rot="0">
            <a:off x="3252907" y="6674494"/>
            <a:ext cx="3647115" cy="2410666"/>
            <a:chOff x="0" y="0"/>
            <a:chExt cx="2611057" cy="1725854"/>
          </a:xfrm>
        </p:grpSpPr>
        <p:sp>
          <p:nvSpPr>
            <p:cNvPr name="Freeform 25" id="25"/>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26" id="26"/>
          <p:cNvGrpSpPr>
            <a:grpSpLocks noChangeAspect="true"/>
          </p:cNvGrpSpPr>
          <p:nvPr/>
        </p:nvGrpSpPr>
        <p:grpSpPr>
          <a:xfrm rot="0">
            <a:off x="3953669" y="5434394"/>
            <a:ext cx="2359891" cy="2359882"/>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0216" t="0" r="-66866" b="-46534"/>
              </a:stretch>
            </a:blipFill>
          </p:spPr>
        </p:sp>
      </p:grpSp>
      <p:sp>
        <p:nvSpPr>
          <p:cNvPr name="TextBox 28" id="28"/>
          <p:cNvSpPr txBox="true"/>
          <p:nvPr/>
        </p:nvSpPr>
        <p:spPr>
          <a:xfrm rot="0">
            <a:off x="3814810" y="8070500"/>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MobileNetV2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5851" y="2845777"/>
            <a:ext cx="5379692" cy="2985729"/>
          </a:xfrm>
          <a:custGeom>
            <a:avLst/>
            <a:gdLst/>
            <a:ahLst/>
            <a:cxnLst/>
            <a:rect r="r" b="b" t="t" l="l"/>
            <a:pathLst>
              <a:path h="2985729" w="5379692">
                <a:moveTo>
                  <a:pt x="0" y="0"/>
                </a:moveTo>
                <a:lnTo>
                  <a:pt x="5379692" y="0"/>
                </a:lnTo>
                <a:lnTo>
                  <a:pt x="5379692" y="2985729"/>
                </a:lnTo>
                <a:lnTo>
                  <a:pt x="0" y="2985729"/>
                </a:lnTo>
                <a:lnTo>
                  <a:pt x="0" y="0"/>
                </a:lnTo>
                <a:close/>
              </a:path>
            </a:pathLst>
          </a:custGeom>
          <a:blipFill>
            <a:blip r:embed="rId2"/>
            <a:stretch>
              <a:fillRect l="0" t="0" r="0" b="0"/>
            </a:stretch>
          </a:blipFill>
        </p:spPr>
      </p:sp>
      <p:sp>
        <p:nvSpPr>
          <p:cNvPr name="Freeform 3" id="3"/>
          <p:cNvSpPr/>
          <p:nvPr/>
        </p:nvSpPr>
        <p:spPr>
          <a:xfrm flipH="false" flipV="false" rot="0">
            <a:off x="281186" y="6821175"/>
            <a:ext cx="5434357" cy="2846244"/>
          </a:xfrm>
          <a:custGeom>
            <a:avLst/>
            <a:gdLst/>
            <a:ahLst/>
            <a:cxnLst/>
            <a:rect r="r" b="b" t="t" l="l"/>
            <a:pathLst>
              <a:path h="2846244" w="5434357">
                <a:moveTo>
                  <a:pt x="0" y="0"/>
                </a:moveTo>
                <a:lnTo>
                  <a:pt x="5434357" y="0"/>
                </a:lnTo>
                <a:lnTo>
                  <a:pt x="5434357" y="2846244"/>
                </a:lnTo>
                <a:lnTo>
                  <a:pt x="0" y="2846244"/>
                </a:lnTo>
                <a:lnTo>
                  <a:pt x="0" y="0"/>
                </a:lnTo>
                <a:close/>
              </a:path>
            </a:pathLst>
          </a:custGeom>
          <a:blipFill>
            <a:blip r:embed="rId3"/>
            <a:stretch>
              <a:fillRect l="0" t="0" r="0" b="0"/>
            </a:stretch>
          </a:blipFill>
        </p:spPr>
      </p:sp>
      <p:sp>
        <p:nvSpPr>
          <p:cNvPr name="Freeform 4" id="4"/>
          <p:cNvSpPr/>
          <p:nvPr/>
        </p:nvSpPr>
        <p:spPr>
          <a:xfrm flipH="false" flipV="false" rot="-10800000">
            <a:off x="5827455" y="5575231"/>
            <a:ext cx="755627" cy="2057400"/>
          </a:xfrm>
          <a:custGeom>
            <a:avLst/>
            <a:gdLst/>
            <a:ahLst/>
            <a:cxnLst/>
            <a:rect r="r" b="b" t="t" l="l"/>
            <a:pathLst>
              <a:path h="2057400" w="755627">
                <a:moveTo>
                  <a:pt x="0" y="0"/>
                </a:moveTo>
                <a:lnTo>
                  <a:pt x="755627" y="0"/>
                </a:lnTo>
                <a:lnTo>
                  <a:pt x="75562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69758" y="6821175"/>
            <a:ext cx="8100536" cy="3159012"/>
          </a:xfrm>
          <a:custGeom>
            <a:avLst/>
            <a:gdLst/>
            <a:ahLst/>
            <a:cxnLst/>
            <a:rect r="r" b="b" t="t" l="l"/>
            <a:pathLst>
              <a:path h="3159012" w="8100536">
                <a:moveTo>
                  <a:pt x="0" y="0"/>
                </a:moveTo>
                <a:lnTo>
                  <a:pt x="8100536" y="0"/>
                </a:lnTo>
                <a:lnTo>
                  <a:pt x="8100536" y="3159012"/>
                </a:lnTo>
                <a:lnTo>
                  <a:pt x="0" y="3159012"/>
                </a:lnTo>
                <a:lnTo>
                  <a:pt x="0" y="0"/>
                </a:lnTo>
                <a:close/>
              </a:path>
            </a:pathLst>
          </a:custGeom>
          <a:blipFill>
            <a:blip r:embed="rId6"/>
            <a:stretch>
              <a:fillRect l="0" t="0" r="-1292" b="0"/>
            </a:stretch>
          </a:blipFill>
        </p:spPr>
      </p:sp>
      <p:sp>
        <p:nvSpPr>
          <p:cNvPr name="AutoShape 6" id="6"/>
          <p:cNvSpPr/>
          <p:nvPr/>
        </p:nvSpPr>
        <p:spPr>
          <a:xfrm flipH="true" flipV="true">
            <a:off x="8288092" y="1691968"/>
            <a:ext cx="9528" cy="8288219"/>
          </a:xfrm>
          <a:prstGeom prst="line">
            <a:avLst/>
          </a:prstGeom>
          <a:ln cap="flat" w="38100">
            <a:solidFill>
              <a:srgbClr val="000000"/>
            </a:solidFill>
            <a:prstDash val="sysDot"/>
            <a:headEnd type="none" len="sm" w="sm"/>
            <a:tailEnd type="none" len="sm" w="sm"/>
          </a:ln>
        </p:spPr>
      </p:sp>
      <p:sp>
        <p:nvSpPr>
          <p:cNvPr name="Freeform 7" id="7"/>
          <p:cNvSpPr/>
          <p:nvPr/>
        </p:nvSpPr>
        <p:spPr>
          <a:xfrm flipH="false" flipV="false" rot="0">
            <a:off x="8946513" y="2845777"/>
            <a:ext cx="8947027" cy="3758154"/>
          </a:xfrm>
          <a:custGeom>
            <a:avLst/>
            <a:gdLst/>
            <a:ahLst/>
            <a:cxnLst/>
            <a:rect r="r" b="b" t="t" l="l"/>
            <a:pathLst>
              <a:path h="3758154" w="8947027">
                <a:moveTo>
                  <a:pt x="0" y="0"/>
                </a:moveTo>
                <a:lnTo>
                  <a:pt x="8947027" y="0"/>
                </a:lnTo>
                <a:lnTo>
                  <a:pt x="8947027" y="3758154"/>
                </a:lnTo>
                <a:lnTo>
                  <a:pt x="0" y="3758154"/>
                </a:lnTo>
                <a:lnTo>
                  <a:pt x="0" y="0"/>
                </a:lnTo>
                <a:close/>
              </a:path>
            </a:pathLst>
          </a:custGeom>
          <a:blipFill>
            <a:blip r:embed="rId7"/>
            <a:stretch>
              <a:fillRect l="0" t="-3852" r="-2820" b="-3852"/>
            </a:stretch>
          </a:blipFill>
        </p:spPr>
      </p:sp>
      <p:sp>
        <p:nvSpPr>
          <p:cNvPr name="TextBox 8" id="8"/>
          <p:cNvSpPr txBox="true"/>
          <p:nvPr/>
        </p:nvSpPr>
        <p:spPr>
          <a:xfrm rot="0">
            <a:off x="3611912" y="22541"/>
            <a:ext cx="14204899" cy="1269363"/>
          </a:xfrm>
          <a:prstGeom prst="rect">
            <a:avLst/>
          </a:prstGeom>
        </p:spPr>
        <p:txBody>
          <a:bodyPr anchor="t" rtlCol="false" tIns="0" lIns="0" bIns="0" rIns="0">
            <a:spAutoFit/>
          </a:bodyPr>
          <a:lstStyle/>
          <a:p>
            <a:pPr algn="l">
              <a:lnSpc>
                <a:spcPts val="10360"/>
              </a:lnSpc>
            </a:pPr>
            <a:r>
              <a:rPr lang="en-US" sz="7400" b="true">
                <a:solidFill>
                  <a:srgbClr val="141414"/>
                </a:solidFill>
                <a:latin typeface="Nunito Sans Heavy"/>
                <a:ea typeface="Nunito Sans Heavy"/>
                <a:cs typeface="Nunito Sans Heavy"/>
                <a:sym typeface="Nunito Sans Heavy"/>
              </a:rPr>
              <a:t>Evidences for Completion</a:t>
            </a:r>
          </a:p>
        </p:txBody>
      </p:sp>
      <p:sp>
        <p:nvSpPr>
          <p:cNvPr name="TextBox 9" id="9"/>
          <p:cNvSpPr txBox="true"/>
          <p:nvPr/>
        </p:nvSpPr>
        <p:spPr>
          <a:xfrm rot="0">
            <a:off x="702647" y="1879675"/>
            <a:ext cx="5124808" cy="932079"/>
          </a:xfrm>
          <a:prstGeom prst="rect">
            <a:avLst/>
          </a:prstGeom>
        </p:spPr>
        <p:txBody>
          <a:bodyPr anchor="t" rtlCol="false" tIns="0" lIns="0" bIns="0" rIns="0">
            <a:spAutoFit/>
          </a:bodyPr>
          <a:lstStyle/>
          <a:p>
            <a:pPr algn="ctr">
              <a:lnSpc>
                <a:spcPts val="3750"/>
              </a:lnSpc>
            </a:pPr>
            <a:r>
              <a:rPr lang="en-US" sz="2678" b="true">
                <a:solidFill>
                  <a:srgbClr val="3D85D3"/>
                </a:solidFill>
                <a:latin typeface="Nunito Sans Heavy"/>
                <a:ea typeface="Nunito Sans Heavy"/>
                <a:cs typeface="Nunito Sans Heavy"/>
                <a:sym typeface="Nunito Sans Heavy"/>
              </a:rPr>
              <a:t>Architecture of Implementation</a:t>
            </a:r>
          </a:p>
          <a:p>
            <a:pPr algn="ctr">
              <a:lnSpc>
                <a:spcPts val="3750"/>
              </a:lnSpc>
              <a:spcBef>
                <a:spcPct val="0"/>
              </a:spcBef>
            </a:pPr>
          </a:p>
        </p:txBody>
      </p:sp>
      <p:sp>
        <p:nvSpPr>
          <p:cNvPr name="TextBox 10" id="10"/>
          <p:cNvSpPr txBox="true"/>
          <p:nvPr/>
        </p:nvSpPr>
        <p:spPr>
          <a:xfrm rot="0">
            <a:off x="6205268" y="5875954"/>
            <a:ext cx="2092352" cy="1408329"/>
          </a:xfrm>
          <a:prstGeom prst="rect">
            <a:avLst/>
          </a:prstGeom>
        </p:spPr>
        <p:txBody>
          <a:bodyPr anchor="t" rtlCol="false" tIns="0" lIns="0" bIns="0" rIns="0">
            <a:spAutoFit/>
          </a:bodyPr>
          <a:lstStyle/>
          <a:p>
            <a:pPr algn="ctr">
              <a:lnSpc>
                <a:spcPts val="3750"/>
              </a:lnSpc>
              <a:spcBef>
                <a:spcPct val="0"/>
              </a:spcBef>
            </a:pPr>
            <a:r>
              <a:rPr lang="en-US" b="true" sz="2678">
                <a:solidFill>
                  <a:srgbClr val="3D85D3"/>
                </a:solidFill>
                <a:latin typeface="Nunito Sans Heavy"/>
                <a:ea typeface="Nunito Sans Heavy"/>
                <a:cs typeface="Nunito Sans Heavy"/>
                <a:sym typeface="Nunito Sans Heavy"/>
              </a:rPr>
              <a:t>Frontend and Backend</a:t>
            </a:r>
          </a:p>
        </p:txBody>
      </p:sp>
      <p:sp>
        <p:nvSpPr>
          <p:cNvPr name="TextBox 11" id="11"/>
          <p:cNvSpPr txBox="true"/>
          <p:nvPr/>
        </p:nvSpPr>
        <p:spPr>
          <a:xfrm rot="0">
            <a:off x="9158764" y="1913698"/>
            <a:ext cx="8100536" cy="455829"/>
          </a:xfrm>
          <a:prstGeom prst="rect">
            <a:avLst/>
          </a:prstGeom>
        </p:spPr>
        <p:txBody>
          <a:bodyPr anchor="t" rtlCol="false" tIns="0" lIns="0" bIns="0" rIns="0">
            <a:spAutoFit/>
          </a:bodyPr>
          <a:lstStyle/>
          <a:p>
            <a:pPr algn="ctr">
              <a:lnSpc>
                <a:spcPts val="3750"/>
              </a:lnSpc>
              <a:spcBef>
                <a:spcPct val="0"/>
              </a:spcBef>
            </a:pPr>
            <a:r>
              <a:rPr lang="en-US" b="true" sz="2678">
                <a:solidFill>
                  <a:srgbClr val="3D85D3"/>
                </a:solidFill>
                <a:latin typeface="Nunito Sans Heavy"/>
                <a:ea typeface="Nunito Sans Heavy"/>
                <a:cs typeface="Nunito Sans Heavy"/>
                <a:sym typeface="Nunito Sans Heavy"/>
              </a:rPr>
              <a:t>Model training using google colab ( MobileNetV2)</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grpSp>
        <p:nvGrpSpPr>
          <p:cNvPr name="Group 3" id="3"/>
          <p:cNvGrpSpPr/>
          <p:nvPr/>
        </p:nvGrpSpPr>
        <p:grpSpPr>
          <a:xfrm rot="0">
            <a:off x="15431707" y="652440"/>
            <a:ext cx="4530667" cy="1335110"/>
            <a:chOff x="0" y="0"/>
            <a:chExt cx="1193262" cy="351634"/>
          </a:xfrm>
        </p:grpSpPr>
        <p:sp>
          <p:nvSpPr>
            <p:cNvPr name="Freeform 4" id="4"/>
            <p:cNvSpPr/>
            <p:nvPr/>
          </p:nvSpPr>
          <p:spPr>
            <a:xfrm flipH="false" flipV="false" rot="0">
              <a:off x="0" y="0"/>
              <a:ext cx="1193262" cy="351634"/>
            </a:xfrm>
            <a:custGeom>
              <a:avLst/>
              <a:gdLst/>
              <a:ahLst/>
              <a:cxnLst/>
              <a:rect r="r" b="b" t="t" l="l"/>
              <a:pathLst>
                <a:path h="351634" w="1193262">
                  <a:moveTo>
                    <a:pt x="87148" y="0"/>
                  </a:moveTo>
                  <a:lnTo>
                    <a:pt x="1106114" y="0"/>
                  </a:lnTo>
                  <a:cubicBezTo>
                    <a:pt x="1154245" y="0"/>
                    <a:pt x="1193262" y="39017"/>
                    <a:pt x="1193262" y="87148"/>
                  </a:cubicBezTo>
                  <a:lnTo>
                    <a:pt x="1193262" y="264486"/>
                  </a:lnTo>
                  <a:cubicBezTo>
                    <a:pt x="1193262" y="312616"/>
                    <a:pt x="1154245" y="351634"/>
                    <a:pt x="1106114" y="351634"/>
                  </a:cubicBezTo>
                  <a:lnTo>
                    <a:pt x="87148" y="351634"/>
                  </a:lnTo>
                  <a:cubicBezTo>
                    <a:pt x="39017" y="351634"/>
                    <a:pt x="0" y="312616"/>
                    <a:pt x="0" y="264486"/>
                  </a:cubicBezTo>
                  <a:lnTo>
                    <a:pt x="0" y="87148"/>
                  </a:lnTo>
                  <a:cubicBezTo>
                    <a:pt x="0" y="39017"/>
                    <a:pt x="39017" y="0"/>
                    <a:pt x="87148" y="0"/>
                  </a:cubicBezTo>
                  <a:close/>
                </a:path>
              </a:pathLst>
            </a:custGeom>
            <a:solidFill>
              <a:srgbClr val="3D85D3"/>
            </a:solidFill>
          </p:spPr>
        </p:sp>
        <p:sp>
          <p:nvSpPr>
            <p:cNvPr name="TextBox 5" id="5"/>
            <p:cNvSpPr txBox="true"/>
            <p:nvPr/>
          </p:nvSpPr>
          <p:spPr>
            <a:xfrm>
              <a:off x="0" y="28575"/>
              <a:ext cx="1193262" cy="323059"/>
            </a:xfrm>
            <a:prstGeom prst="rect">
              <a:avLst/>
            </a:prstGeom>
          </p:spPr>
          <p:txBody>
            <a:bodyPr anchor="ctr" rtlCol="false" tIns="50800" lIns="50800" bIns="50800" rIns="50800"/>
            <a:lstStyle/>
            <a:p>
              <a:pPr algn="ctr">
                <a:lnSpc>
                  <a:spcPts val="2691"/>
                </a:lnSpc>
              </a:pPr>
            </a:p>
          </p:txBody>
        </p:sp>
      </p:grpSp>
      <p:sp>
        <p:nvSpPr>
          <p:cNvPr name="TextBox 6" id="6"/>
          <p:cNvSpPr txBox="true"/>
          <p:nvPr/>
        </p:nvSpPr>
        <p:spPr>
          <a:xfrm rot="0">
            <a:off x="5785360" y="892958"/>
            <a:ext cx="12730514" cy="1035050"/>
          </a:xfrm>
          <a:prstGeom prst="rect">
            <a:avLst/>
          </a:prstGeom>
        </p:spPr>
        <p:txBody>
          <a:bodyPr anchor="t" rtlCol="false" tIns="0" lIns="0" bIns="0" rIns="0">
            <a:spAutoFit/>
          </a:bodyPr>
          <a:lstStyle/>
          <a:p>
            <a:pPr algn="ctr">
              <a:lnSpc>
                <a:spcPts val="7600"/>
              </a:lnSpc>
            </a:pPr>
            <a:r>
              <a:rPr lang="en-US" b="true" sz="8000">
                <a:solidFill>
                  <a:srgbClr val="141414"/>
                </a:solidFill>
                <a:latin typeface="Nunito Sans Heavy"/>
                <a:ea typeface="Nunito Sans Heavy"/>
                <a:cs typeface="Nunito Sans Heavy"/>
                <a:sym typeface="Nunito Sans Heavy"/>
              </a:rPr>
              <a:t>References</a:t>
            </a:r>
          </a:p>
        </p:txBody>
      </p:sp>
      <p:sp>
        <p:nvSpPr>
          <p:cNvPr name="TextBox 7" id="7"/>
          <p:cNvSpPr txBox="true"/>
          <p:nvPr/>
        </p:nvSpPr>
        <p:spPr>
          <a:xfrm rot="0">
            <a:off x="1198124" y="2141775"/>
            <a:ext cx="16799665" cy="7929753"/>
          </a:xfrm>
          <a:prstGeom prst="rect">
            <a:avLst/>
          </a:prstGeom>
        </p:spPr>
        <p:txBody>
          <a:bodyPr anchor="t" rtlCol="false" tIns="0" lIns="0" bIns="0" rIns="0">
            <a:spAutoFit/>
          </a:bodyPr>
          <a:lstStyle/>
          <a:p>
            <a:pPr algn="l">
              <a:lnSpc>
                <a:spcPts val="3906"/>
              </a:lnSpc>
            </a:pPr>
          </a:p>
          <a:p>
            <a:pPr algn="l">
              <a:lnSpc>
                <a:spcPts val="3906"/>
              </a:lnSpc>
            </a:pPr>
            <a:r>
              <a:rPr lang="en-US" sz="3100" spc="80" b="true">
                <a:solidFill>
                  <a:srgbClr val="3D85D3"/>
                </a:solidFill>
                <a:latin typeface="Nunito Sans Bold"/>
                <a:ea typeface="Nunito Sans Bold"/>
                <a:cs typeface="Nunito Sans Bold"/>
                <a:sym typeface="Nunito Sans Bold"/>
              </a:rPr>
              <a:t>[1]  World Bank, "Delivering Road Safety in Sri Lanka: Leadership Priorities and Initiatives to 2030," [Online]. Available: https://documents.worldbank.org/curated/en/976361582088610795/pdf/Delivering-Road-Safety-in-Sri-Lanka-Leadership-Priorities-and-Initiatives-to-2030.pdf.</a:t>
            </a:r>
          </a:p>
          <a:p>
            <a:pPr algn="l">
              <a:lnSpc>
                <a:spcPts val="3906"/>
              </a:lnSpc>
            </a:pPr>
          </a:p>
          <a:p>
            <a:pPr algn="l">
              <a:lnSpc>
                <a:spcPts val="3906"/>
              </a:lnSpc>
            </a:pPr>
          </a:p>
          <a:p>
            <a:pPr algn="l">
              <a:lnSpc>
                <a:spcPts val="3906"/>
              </a:lnSpc>
            </a:pPr>
            <a:r>
              <a:rPr lang="en-US" sz="3100" spc="80" b="true">
                <a:solidFill>
                  <a:srgbClr val="3D85D3"/>
                </a:solidFill>
                <a:latin typeface="Nunito Sans Bold"/>
                <a:ea typeface="Nunito Sans Bold"/>
                <a:cs typeface="Nunito Sans Bold"/>
                <a:sym typeface="Nunito Sans Bold"/>
              </a:rPr>
              <a:t>[2]  "Prioritizing Road Safety: A Global Challenge and Sri Lanka's Perspective," Numbers.lk, [Online]. Available: https://numbers.lk/news/prioritizing-road-safety-a-global-challenge-and-sri-lanka-s-perspective.</a:t>
            </a:r>
          </a:p>
          <a:p>
            <a:pPr algn="l">
              <a:lnSpc>
                <a:spcPts val="3906"/>
              </a:lnSpc>
            </a:pPr>
          </a:p>
          <a:p>
            <a:pPr algn="l">
              <a:lnSpc>
                <a:spcPts val="3906"/>
              </a:lnSpc>
            </a:pPr>
          </a:p>
          <a:p>
            <a:pPr algn="l">
              <a:lnSpc>
                <a:spcPts val="3906"/>
              </a:lnSpc>
            </a:pPr>
            <a:r>
              <a:rPr lang="en-US" sz="3100" spc="80" b="true">
                <a:solidFill>
                  <a:srgbClr val="3D85D3"/>
                </a:solidFill>
                <a:latin typeface="Nunito Sans Bold"/>
                <a:ea typeface="Nunito Sans Bold"/>
                <a:cs typeface="Nunito Sans Bold"/>
                <a:sym typeface="Nunito Sans Bold"/>
              </a:rPr>
              <a:t>[3]  N. D. Sinclair, "Three Ways to Improve Road Safety in Sri Lanka," Asian Development Blog, 15-Jan-2024, [Online]. Available: https://blogs.adb.org/blog/three-ways-improve-road-safety-sri-lanka.</a:t>
            </a:r>
          </a:p>
          <a:p>
            <a:pPr algn="l">
              <a:lnSpc>
                <a:spcPts val="390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7938" y="2484733"/>
            <a:ext cx="5183616" cy="51836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85D3"/>
            </a:solidFill>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691"/>
                </a:lnSpc>
              </a:pPr>
            </a:p>
          </p:txBody>
        </p:sp>
      </p:grpSp>
      <p:sp>
        <p:nvSpPr>
          <p:cNvPr name="TextBox 5" id="5"/>
          <p:cNvSpPr txBox="true"/>
          <p:nvPr/>
        </p:nvSpPr>
        <p:spPr>
          <a:xfrm rot="0">
            <a:off x="7167542" y="3315324"/>
            <a:ext cx="11120458" cy="2959100"/>
          </a:xfrm>
          <a:prstGeom prst="rect">
            <a:avLst/>
          </a:prstGeom>
        </p:spPr>
        <p:txBody>
          <a:bodyPr anchor="t" rtlCol="false" tIns="0" lIns="0" bIns="0" rIns="0">
            <a:spAutoFit/>
          </a:bodyPr>
          <a:lstStyle/>
          <a:p>
            <a:pPr algn="l">
              <a:lnSpc>
                <a:spcPts val="7600"/>
              </a:lnSpc>
            </a:pPr>
            <a:r>
              <a:rPr lang="en-US" sz="8000" b="true">
                <a:solidFill>
                  <a:srgbClr val="141414"/>
                </a:solidFill>
                <a:latin typeface="Nunito Sans Heavy"/>
                <a:ea typeface="Nunito Sans Heavy"/>
                <a:cs typeface="Nunito Sans Heavy"/>
                <a:sym typeface="Nunito Sans Heavy"/>
              </a:rPr>
              <a:t>Advanced road sign detection and narration</a:t>
            </a:r>
          </a:p>
        </p:txBody>
      </p:sp>
      <p:sp>
        <p:nvSpPr>
          <p:cNvPr name="TextBox 6" id="6"/>
          <p:cNvSpPr txBox="true"/>
          <p:nvPr/>
        </p:nvSpPr>
        <p:spPr>
          <a:xfrm rot="0">
            <a:off x="7167542" y="7076441"/>
            <a:ext cx="11120458" cy="800103"/>
          </a:xfrm>
          <a:prstGeom prst="rect">
            <a:avLst/>
          </a:prstGeom>
        </p:spPr>
        <p:txBody>
          <a:bodyPr anchor="t" rtlCol="false" tIns="0" lIns="0" bIns="0" rIns="0">
            <a:spAutoFit/>
          </a:bodyPr>
          <a:lstStyle/>
          <a:p>
            <a:pPr algn="l">
              <a:lnSpc>
                <a:spcPts val="5985"/>
              </a:lnSpc>
            </a:pPr>
            <a:r>
              <a:rPr lang="en-US" sz="6300">
                <a:solidFill>
                  <a:srgbClr val="141414"/>
                </a:solidFill>
                <a:latin typeface="Nunito Sans"/>
                <a:ea typeface="Nunito Sans"/>
                <a:cs typeface="Nunito Sans"/>
                <a:sym typeface="Nunito Sans"/>
              </a:rPr>
              <a:t>Wijerathne G.A.R.</a:t>
            </a:r>
          </a:p>
        </p:txBody>
      </p:sp>
      <p:sp>
        <p:nvSpPr>
          <p:cNvPr name="TextBox 7" id="7"/>
          <p:cNvSpPr txBox="true"/>
          <p:nvPr/>
        </p:nvSpPr>
        <p:spPr>
          <a:xfrm rot="0">
            <a:off x="7186592" y="7971795"/>
            <a:ext cx="7262985" cy="565309"/>
          </a:xfrm>
          <a:prstGeom prst="rect">
            <a:avLst/>
          </a:prstGeom>
        </p:spPr>
        <p:txBody>
          <a:bodyPr anchor="t" rtlCol="false" tIns="0" lIns="0" bIns="0" rIns="0">
            <a:spAutoFit/>
          </a:bodyPr>
          <a:lstStyle/>
          <a:p>
            <a:pPr algn="l">
              <a:lnSpc>
                <a:spcPts val="4126"/>
              </a:lnSpc>
            </a:pPr>
            <a:r>
              <a:rPr lang="en-US" sz="4343" b="true">
                <a:solidFill>
                  <a:srgbClr val="3D85D3"/>
                </a:solidFill>
                <a:latin typeface="Nunito Sans Bold"/>
                <a:ea typeface="Nunito Sans Bold"/>
                <a:cs typeface="Nunito Sans Bold"/>
                <a:sym typeface="Nunito Sans Bold"/>
              </a:rPr>
              <a:t>IT21349638</a:t>
            </a:r>
          </a:p>
        </p:txBody>
      </p:sp>
      <p:sp>
        <p:nvSpPr>
          <p:cNvPr name="TextBox 8" id="8"/>
          <p:cNvSpPr txBox="true"/>
          <p:nvPr/>
        </p:nvSpPr>
        <p:spPr>
          <a:xfrm rot="0">
            <a:off x="7167542" y="1979908"/>
            <a:ext cx="6353582" cy="504825"/>
          </a:xfrm>
          <a:prstGeom prst="rect">
            <a:avLst/>
          </a:prstGeom>
        </p:spPr>
        <p:txBody>
          <a:bodyPr anchor="t" rtlCol="false" tIns="0" lIns="0" bIns="0" rIns="0">
            <a:spAutoFit/>
          </a:bodyPr>
          <a:lstStyle/>
          <a:p>
            <a:pPr algn="l">
              <a:lnSpc>
                <a:spcPts val="3704"/>
              </a:lnSpc>
            </a:pPr>
            <a:r>
              <a:rPr lang="en-US" sz="3899" b="true">
                <a:solidFill>
                  <a:srgbClr val="3D85D3"/>
                </a:solidFill>
                <a:latin typeface="Nunito Sans Bold"/>
                <a:ea typeface="Nunito Sans Bold"/>
                <a:cs typeface="Nunito Sans Bold"/>
                <a:sym typeface="Nunito Sans Bold"/>
              </a:rPr>
              <a:t>Component 2</a:t>
            </a:r>
          </a:p>
        </p:txBody>
      </p:sp>
      <p:grpSp>
        <p:nvGrpSpPr>
          <p:cNvPr name="Group 9" id="9"/>
          <p:cNvGrpSpPr>
            <a:grpSpLocks noChangeAspect="true"/>
          </p:cNvGrpSpPr>
          <p:nvPr/>
        </p:nvGrpSpPr>
        <p:grpSpPr>
          <a:xfrm rot="0">
            <a:off x="1460660" y="2679637"/>
            <a:ext cx="4790419" cy="4790400"/>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44" t="-13206" r="0" b="-36361"/>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049657" y="7834137"/>
            <a:ext cx="0" cy="571508"/>
          </a:xfrm>
          <a:prstGeom prst="line">
            <a:avLst/>
          </a:prstGeom>
          <a:ln cap="rnd" w="76200">
            <a:solidFill>
              <a:srgbClr val="FFFFFF"/>
            </a:solidFill>
            <a:prstDash val="solid"/>
            <a:headEnd type="none" len="sm" w="sm"/>
            <a:tailEnd type="arrow" len="sm" w="med"/>
          </a:ln>
        </p:spPr>
      </p:sp>
      <p:graphicFrame>
        <p:nvGraphicFramePr>
          <p:cNvPr name="Table 3" id="3"/>
          <p:cNvGraphicFramePr>
            <a:graphicFrameLocks noGrp="true"/>
          </p:cNvGraphicFramePr>
          <p:nvPr/>
        </p:nvGraphicFramePr>
        <p:xfrm>
          <a:off x="2305608" y="2987907"/>
          <a:ext cx="13618765" cy="6491356"/>
        </p:xfrm>
        <a:graphic>
          <a:graphicData uri="http://schemas.openxmlformats.org/drawingml/2006/table">
            <a:tbl>
              <a:tblPr/>
              <a:tblGrid>
                <a:gridCol w="4308039"/>
                <a:gridCol w="2429817"/>
                <a:gridCol w="2322038"/>
                <a:gridCol w="2279436"/>
                <a:gridCol w="2279436"/>
              </a:tblGrid>
              <a:tr h="1497773">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Proposed System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91908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Road signs identification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1908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Real time monitoring</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1908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Warn driver by narration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1908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Night time visibility</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317232">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Identifying with various environmental conditions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Freeform 4" id="4"/>
          <p:cNvSpPr/>
          <p:nvPr/>
        </p:nvSpPr>
        <p:spPr>
          <a:xfrm flipH="false" flipV="false" rot="0">
            <a:off x="14541207" y="4540573"/>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040910" y="421327"/>
            <a:ext cx="10618296"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Research Gap</a:t>
            </a:r>
          </a:p>
        </p:txBody>
      </p:sp>
      <p:sp>
        <p:nvSpPr>
          <p:cNvPr name="TextBox 6" id="6"/>
          <p:cNvSpPr txBox="true"/>
          <p:nvPr/>
        </p:nvSpPr>
        <p:spPr>
          <a:xfrm rot="0">
            <a:off x="5800149" y="1885002"/>
            <a:ext cx="12201547" cy="457200"/>
          </a:xfrm>
          <a:prstGeom prst="rect">
            <a:avLst/>
          </a:prstGeom>
        </p:spPr>
        <p:txBody>
          <a:bodyPr anchor="t" rtlCol="false" tIns="0" lIns="0" bIns="0" rIns="0">
            <a:spAutoFit/>
          </a:bodyPr>
          <a:lstStyle/>
          <a:p>
            <a:pPr algn="l">
              <a:lnSpc>
                <a:spcPts val="3419"/>
              </a:lnSpc>
            </a:pPr>
            <a:r>
              <a:rPr lang="en-US" sz="3600" b="true">
                <a:solidFill>
                  <a:srgbClr val="3D85D3"/>
                </a:solidFill>
                <a:latin typeface="Nunito Sans Bold"/>
                <a:ea typeface="Nunito Sans Bold"/>
                <a:cs typeface="Nunito Sans Bold"/>
                <a:sym typeface="Nunito Sans Bold"/>
              </a:rPr>
              <a:t>Comparison with existing projects</a:t>
            </a:r>
          </a:p>
        </p:txBody>
      </p:sp>
      <p:sp>
        <p:nvSpPr>
          <p:cNvPr name="Freeform 7" id="7"/>
          <p:cNvSpPr/>
          <p:nvPr/>
        </p:nvSpPr>
        <p:spPr>
          <a:xfrm flipH="false" flipV="false" rot="0">
            <a:off x="14541207" y="5505834"/>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541207" y="6518337"/>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541207" y="7483598"/>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541207" y="8448476"/>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7405110" y="4540573"/>
            <a:ext cx="599560" cy="555302"/>
          </a:xfrm>
          <a:custGeom>
            <a:avLst/>
            <a:gdLst/>
            <a:ahLst/>
            <a:cxnLst/>
            <a:rect r="r" b="b" t="t" l="l"/>
            <a:pathLst>
              <a:path h="555302" w="599560">
                <a:moveTo>
                  <a:pt x="0" y="0"/>
                </a:moveTo>
                <a:lnTo>
                  <a:pt x="599559" y="0"/>
                </a:lnTo>
                <a:lnTo>
                  <a:pt x="599559"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438788" y="7483598"/>
            <a:ext cx="599560" cy="555302"/>
          </a:xfrm>
          <a:custGeom>
            <a:avLst/>
            <a:gdLst/>
            <a:ahLst/>
            <a:cxnLst/>
            <a:rect r="r" b="b" t="t" l="l"/>
            <a:pathLst>
              <a:path h="555302" w="599560">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900271" y="8448476"/>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9832915" y="4527643"/>
            <a:ext cx="599560" cy="555302"/>
          </a:xfrm>
          <a:custGeom>
            <a:avLst/>
            <a:gdLst/>
            <a:ahLst/>
            <a:cxnLst/>
            <a:rect r="r" b="b" t="t" l="l"/>
            <a:pathLst>
              <a:path h="555302" w="599560">
                <a:moveTo>
                  <a:pt x="0" y="0"/>
                </a:moveTo>
                <a:lnTo>
                  <a:pt x="599559" y="0"/>
                </a:lnTo>
                <a:lnTo>
                  <a:pt x="599559"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7472466" y="8454940"/>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16" id="16"/>
          <p:cNvSpPr/>
          <p:nvPr/>
        </p:nvSpPr>
        <p:spPr>
          <a:xfrm flipH="false" flipV="false" rot="0">
            <a:off x="12111205" y="6518337"/>
            <a:ext cx="532203" cy="542373"/>
          </a:xfrm>
          <a:custGeom>
            <a:avLst/>
            <a:gdLst/>
            <a:ahLst/>
            <a:cxnLst/>
            <a:rect r="r" b="b" t="t" l="l"/>
            <a:pathLst>
              <a:path h="542373" w="532203">
                <a:moveTo>
                  <a:pt x="0" y="0"/>
                </a:moveTo>
                <a:lnTo>
                  <a:pt x="532204" y="0"/>
                </a:lnTo>
                <a:lnTo>
                  <a:pt x="532204" y="542372"/>
                </a:lnTo>
                <a:lnTo>
                  <a:pt x="0" y="542372"/>
                </a:lnTo>
                <a:lnTo>
                  <a:pt x="0" y="0"/>
                </a:lnTo>
                <a:close/>
              </a:path>
            </a:pathLst>
          </a:custGeom>
          <a:blipFill>
            <a:blip r:embed="rId4"/>
            <a:stretch>
              <a:fillRect l="0" t="0" r="0" b="0"/>
            </a:stretch>
          </a:blipFill>
        </p:spPr>
      </p:sp>
      <p:sp>
        <p:nvSpPr>
          <p:cNvPr name="Freeform 17" id="17"/>
          <p:cNvSpPr/>
          <p:nvPr/>
        </p:nvSpPr>
        <p:spPr>
          <a:xfrm flipH="false" flipV="false" rot="0">
            <a:off x="9933949" y="7483598"/>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18" id="18"/>
          <p:cNvSpPr/>
          <p:nvPr/>
        </p:nvSpPr>
        <p:spPr>
          <a:xfrm flipH="false" flipV="false" rot="0">
            <a:off x="9900271" y="5518764"/>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19" id="19"/>
          <p:cNvSpPr/>
          <p:nvPr/>
        </p:nvSpPr>
        <p:spPr>
          <a:xfrm flipH="false" flipV="false" rot="0">
            <a:off x="7472466" y="5505834"/>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20" id="20"/>
          <p:cNvSpPr/>
          <p:nvPr/>
        </p:nvSpPr>
        <p:spPr>
          <a:xfrm flipH="false" flipV="false" rot="0">
            <a:off x="7472466" y="6531266"/>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21" id="21"/>
          <p:cNvSpPr/>
          <p:nvPr/>
        </p:nvSpPr>
        <p:spPr>
          <a:xfrm flipH="false" flipV="false" rot="0">
            <a:off x="12144884" y="7562951"/>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22" id="22"/>
          <p:cNvSpPr/>
          <p:nvPr/>
        </p:nvSpPr>
        <p:spPr>
          <a:xfrm flipH="false" flipV="false" rot="0">
            <a:off x="9866593" y="6531266"/>
            <a:ext cx="599560" cy="555302"/>
          </a:xfrm>
          <a:custGeom>
            <a:avLst/>
            <a:gdLst/>
            <a:ahLst/>
            <a:cxnLst/>
            <a:rect r="r" b="b" t="t" l="l"/>
            <a:pathLst>
              <a:path h="555302" w="599560">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2077527" y="5518764"/>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2144884" y="8461405"/>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25" id="25"/>
          <p:cNvSpPr/>
          <p:nvPr/>
        </p:nvSpPr>
        <p:spPr>
          <a:xfrm flipH="false" flipV="false" rot="0">
            <a:off x="12111205" y="4490616"/>
            <a:ext cx="532203" cy="542373"/>
          </a:xfrm>
          <a:custGeom>
            <a:avLst/>
            <a:gdLst/>
            <a:ahLst/>
            <a:cxnLst/>
            <a:rect r="r" b="b" t="t" l="l"/>
            <a:pathLst>
              <a:path h="542373" w="532203">
                <a:moveTo>
                  <a:pt x="0" y="0"/>
                </a:moveTo>
                <a:lnTo>
                  <a:pt x="532204" y="0"/>
                </a:lnTo>
                <a:lnTo>
                  <a:pt x="532204" y="542373"/>
                </a:lnTo>
                <a:lnTo>
                  <a:pt x="0" y="542373"/>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0125" y="1184303"/>
            <a:ext cx="12730514" cy="1035050"/>
          </a:xfrm>
          <a:prstGeom prst="rect">
            <a:avLst/>
          </a:prstGeom>
        </p:spPr>
        <p:txBody>
          <a:bodyPr anchor="t" rtlCol="false" tIns="0" lIns="0" bIns="0" rIns="0">
            <a:spAutoFit/>
          </a:bodyPr>
          <a:lstStyle/>
          <a:p>
            <a:pPr algn="l">
              <a:lnSpc>
                <a:spcPts val="7600"/>
              </a:lnSpc>
            </a:pPr>
            <a:r>
              <a:rPr lang="en-US" sz="8000" b="true">
                <a:solidFill>
                  <a:srgbClr val="141414"/>
                </a:solidFill>
                <a:latin typeface="Nunito Sans Heavy"/>
                <a:ea typeface="Nunito Sans Heavy"/>
                <a:cs typeface="Nunito Sans Heavy"/>
                <a:sym typeface="Nunito Sans Heavy"/>
              </a:rPr>
              <a:t>Objectives</a:t>
            </a:r>
          </a:p>
        </p:txBody>
      </p:sp>
      <p:sp>
        <p:nvSpPr>
          <p:cNvPr name="TextBox 3" id="3"/>
          <p:cNvSpPr txBox="true"/>
          <p:nvPr/>
        </p:nvSpPr>
        <p:spPr>
          <a:xfrm rot="0">
            <a:off x="1085850" y="2638453"/>
            <a:ext cx="10799270" cy="457200"/>
          </a:xfrm>
          <a:prstGeom prst="rect">
            <a:avLst/>
          </a:prstGeom>
        </p:spPr>
        <p:txBody>
          <a:bodyPr anchor="t" rtlCol="false" tIns="0" lIns="0" bIns="0" rIns="0">
            <a:spAutoFit/>
          </a:bodyPr>
          <a:lstStyle/>
          <a:p>
            <a:pPr algn="l">
              <a:lnSpc>
                <a:spcPts val="3419"/>
              </a:lnSpc>
            </a:pPr>
            <a:r>
              <a:rPr lang="en-US" sz="3600" b="true">
                <a:solidFill>
                  <a:srgbClr val="3D85D3"/>
                </a:solidFill>
                <a:latin typeface="Nunito Sans Bold"/>
                <a:ea typeface="Nunito Sans Bold"/>
                <a:cs typeface="Nunito Sans Bold"/>
                <a:sym typeface="Nunito Sans Bold"/>
              </a:rPr>
              <a:t>Main Objective</a:t>
            </a:r>
          </a:p>
        </p:txBody>
      </p:sp>
      <p:grpSp>
        <p:nvGrpSpPr>
          <p:cNvPr name="Group 4" id="4"/>
          <p:cNvGrpSpPr/>
          <p:nvPr/>
        </p:nvGrpSpPr>
        <p:grpSpPr>
          <a:xfrm rot="0">
            <a:off x="6538972" y="4981603"/>
            <a:ext cx="5057657" cy="4276697"/>
            <a:chOff x="0" y="0"/>
            <a:chExt cx="2138577" cy="1808356"/>
          </a:xfrm>
        </p:grpSpPr>
        <p:sp>
          <p:nvSpPr>
            <p:cNvPr name="Freeform 5" id="5"/>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name="Group 6" id="6"/>
          <p:cNvGrpSpPr/>
          <p:nvPr/>
        </p:nvGrpSpPr>
        <p:grpSpPr>
          <a:xfrm rot="0">
            <a:off x="12125443" y="4981603"/>
            <a:ext cx="5057657" cy="4276697"/>
            <a:chOff x="0" y="0"/>
            <a:chExt cx="2138577" cy="1808356"/>
          </a:xfrm>
        </p:grpSpPr>
        <p:sp>
          <p:nvSpPr>
            <p:cNvPr name="Freeform 7" id="7"/>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name="Group 8" id="8"/>
          <p:cNvGrpSpPr/>
          <p:nvPr/>
        </p:nvGrpSpPr>
        <p:grpSpPr>
          <a:xfrm rot="0">
            <a:off x="952500" y="4981603"/>
            <a:ext cx="5057657" cy="4276697"/>
            <a:chOff x="0" y="0"/>
            <a:chExt cx="2138577" cy="1808356"/>
          </a:xfrm>
        </p:grpSpPr>
        <p:sp>
          <p:nvSpPr>
            <p:cNvPr name="Freeform 9" id="9"/>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sp>
        <p:nvSpPr>
          <p:cNvPr name="TextBox 10" id="10"/>
          <p:cNvSpPr txBox="true"/>
          <p:nvPr/>
        </p:nvSpPr>
        <p:spPr>
          <a:xfrm rot="0">
            <a:off x="1551791" y="5424732"/>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1</a:t>
            </a:r>
          </a:p>
        </p:txBody>
      </p:sp>
      <p:sp>
        <p:nvSpPr>
          <p:cNvPr name="TextBox 11" id="11"/>
          <p:cNvSpPr txBox="true"/>
          <p:nvPr/>
        </p:nvSpPr>
        <p:spPr>
          <a:xfrm rot="0">
            <a:off x="7315548" y="5388219"/>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2</a:t>
            </a:r>
          </a:p>
        </p:txBody>
      </p:sp>
      <p:sp>
        <p:nvSpPr>
          <p:cNvPr name="TextBox 12" id="12"/>
          <p:cNvSpPr txBox="true"/>
          <p:nvPr/>
        </p:nvSpPr>
        <p:spPr>
          <a:xfrm rot="0">
            <a:off x="12682212" y="5388219"/>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3</a:t>
            </a:r>
          </a:p>
        </p:txBody>
      </p:sp>
      <p:sp>
        <p:nvSpPr>
          <p:cNvPr name="TextBox 13" id="13"/>
          <p:cNvSpPr txBox="true"/>
          <p:nvPr/>
        </p:nvSpPr>
        <p:spPr>
          <a:xfrm rot="0">
            <a:off x="1312744" y="6585119"/>
            <a:ext cx="4635678" cy="1256793"/>
          </a:xfrm>
          <a:prstGeom prst="rect">
            <a:avLst/>
          </a:prstGeom>
        </p:spPr>
        <p:txBody>
          <a:bodyPr anchor="t" rtlCol="false" tIns="0" lIns="0" bIns="0" rIns="0">
            <a:spAutoFit/>
          </a:bodyPr>
          <a:lstStyle/>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Data collection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pre-processing</a:t>
            </a:r>
          </a:p>
        </p:txBody>
      </p:sp>
      <p:sp>
        <p:nvSpPr>
          <p:cNvPr name="AutoShape 14" id="14"/>
          <p:cNvSpPr/>
          <p:nvPr/>
        </p:nvSpPr>
        <p:spPr>
          <a:xfrm rot="0">
            <a:off x="1402373" y="6150219"/>
            <a:ext cx="4310311" cy="0"/>
          </a:xfrm>
          <a:prstGeom prst="line">
            <a:avLst/>
          </a:prstGeom>
          <a:ln cap="rnd" w="28575">
            <a:solidFill>
              <a:srgbClr val="FFFFFF"/>
            </a:solidFill>
            <a:prstDash val="solid"/>
            <a:headEnd type="none" len="sm" w="sm"/>
            <a:tailEnd type="none" len="sm" w="sm"/>
          </a:ln>
        </p:spPr>
      </p:sp>
      <p:sp>
        <p:nvSpPr>
          <p:cNvPr name="AutoShape 15" id="15"/>
          <p:cNvSpPr/>
          <p:nvPr/>
        </p:nvSpPr>
        <p:spPr>
          <a:xfrm>
            <a:off x="6946323" y="6164507"/>
            <a:ext cx="4310311" cy="0"/>
          </a:xfrm>
          <a:prstGeom prst="line">
            <a:avLst/>
          </a:prstGeom>
          <a:ln cap="rnd" w="28575">
            <a:solidFill>
              <a:srgbClr val="FFFFFF"/>
            </a:solidFill>
            <a:prstDash val="solid"/>
            <a:headEnd type="none" len="sm" w="sm"/>
            <a:tailEnd type="none" len="sm" w="sm"/>
          </a:ln>
        </p:spPr>
      </p:sp>
      <p:sp>
        <p:nvSpPr>
          <p:cNvPr name="AutoShape 16" id="16"/>
          <p:cNvSpPr/>
          <p:nvPr/>
        </p:nvSpPr>
        <p:spPr>
          <a:xfrm rot="0">
            <a:off x="12532794" y="6150219"/>
            <a:ext cx="4310311" cy="0"/>
          </a:xfrm>
          <a:prstGeom prst="line">
            <a:avLst/>
          </a:prstGeom>
          <a:ln cap="rnd" w="28575">
            <a:solidFill>
              <a:srgbClr val="FFFFFF"/>
            </a:solidFill>
            <a:prstDash val="solid"/>
            <a:headEnd type="none" len="sm" w="sm"/>
            <a:tailEnd type="none" len="sm" w="sm"/>
          </a:ln>
        </p:spPr>
      </p:sp>
      <p:sp>
        <p:nvSpPr>
          <p:cNvPr name="TextBox 17" id="17"/>
          <p:cNvSpPr txBox="true"/>
          <p:nvPr/>
        </p:nvSpPr>
        <p:spPr>
          <a:xfrm rot="0">
            <a:off x="1085850" y="3343303"/>
            <a:ext cx="15823249" cy="885825"/>
          </a:xfrm>
          <a:prstGeom prst="rect">
            <a:avLst/>
          </a:prstGeom>
        </p:spPr>
        <p:txBody>
          <a:bodyPr anchor="t" rtlCol="false" tIns="0" lIns="0" bIns="0" rIns="0">
            <a:spAutoFit/>
          </a:bodyPr>
          <a:lstStyle/>
          <a:p>
            <a:pPr algn="l">
              <a:lnSpc>
                <a:spcPts val="3419"/>
              </a:lnSpc>
            </a:pPr>
            <a:r>
              <a:rPr lang="en-US" sz="3600" b="true">
                <a:solidFill>
                  <a:srgbClr val="141414"/>
                </a:solidFill>
                <a:latin typeface="Nunito Sans Bold"/>
                <a:ea typeface="Nunito Sans Bold"/>
                <a:cs typeface="Nunito Sans Bold"/>
                <a:sym typeface="Nunito Sans Bold"/>
              </a:rPr>
              <a:t>To identify every road sign on the road and explain it by narration to the driver</a:t>
            </a:r>
          </a:p>
        </p:txBody>
      </p:sp>
      <p:sp>
        <p:nvSpPr>
          <p:cNvPr name="TextBox 18" id="18"/>
          <p:cNvSpPr txBox="true"/>
          <p:nvPr/>
        </p:nvSpPr>
        <p:spPr>
          <a:xfrm rot="0">
            <a:off x="6826161" y="6585119"/>
            <a:ext cx="4635678" cy="1904493"/>
          </a:xfrm>
          <a:prstGeom prst="rect">
            <a:avLst/>
          </a:prstGeom>
        </p:spPr>
        <p:txBody>
          <a:bodyPr anchor="t" rtlCol="false" tIns="0" lIns="0" bIns="0" rIns="0">
            <a:spAutoFit/>
          </a:bodyPr>
          <a:lstStyle/>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Implementing the model </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Designing UIs </a:t>
            </a:r>
          </a:p>
        </p:txBody>
      </p:sp>
      <p:sp>
        <p:nvSpPr>
          <p:cNvPr name="TextBox 19" id="19"/>
          <p:cNvSpPr txBox="true"/>
          <p:nvPr/>
        </p:nvSpPr>
        <p:spPr>
          <a:xfrm rot="0">
            <a:off x="12094644" y="6652047"/>
            <a:ext cx="4981457" cy="1256793"/>
          </a:xfrm>
          <a:prstGeom prst="rect">
            <a:avLst/>
          </a:prstGeom>
        </p:spPr>
        <p:txBody>
          <a:bodyPr anchor="t" rtlCol="false" tIns="0" lIns="0" bIns="0" rIns="0">
            <a:spAutoFit/>
          </a:bodyPr>
          <a:lstStyle/>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UI implementation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Integration and testing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sp>
        <p:nvSpPr>
          <p:cNvPr name="Freeform 3" id="3"/>
          <p:cNvSpPr/>
          <p:nvPr/>
        </p:nvSpPr>
        <p:spPr>
          <a:xfrm flipH="false" flipV="false" rot="0">
            <a:off x="3575337" y="2236425"/>
            <a:ext cx="12201547" cy="7765572"/>
          </a:xfrm>
          <a:custGeom>
            <a:avLst/>
            <a:gdLst/>
            <a:ahLst/>
            <a:cxnLst/>
            <a:rect r="r" b="b" t="t" l="l"/>
            <a:pathLst>
              <a:path h="7765572" w="12201547">
                <a:moveTo>
                  <a:pt x="0" y="0"/>
                </a:moveTo>
                <a:lnTo>
                  <a:pt x="12201546" y="0"/>
                </a:lnTo>
                <a:lnTo>
                  <a:pt x="12201546" y="7765573"/>
                </a:lnTo>
                <a:lnTo>
                  <a:pt x="0" y="7765573"/>
                </a:lnTo>
                <a:lnTo>
                  <a:pt x="0" y="0"/>
                </a:lnTo>
                <a:close/>
              </a:path>
            </a:pathLst>
          </a:custGeom>
          <a:blipFill>
            <a:blip r:embed="rId2"/>
            <a:stretch>
              <a:fillRect l="-894" t="0" r="-894" b="0"/>
            </a:stretch>
          </a:blipFill>
        </p:spPr>
      </p:sp>
      <p:sp>
        <p:nvSpPr>
          <p:cNvPr name="TextBox 4" id="4"/>
          <p:cNvSpPr txBox="true"/>
          <p:nvPr/>
        </p:nvSpPr>
        <p:spPr>
          <a:xfrm rot="0">
            <a:off x="4102011" y="134938"/>
            <a:ext cx="10618296"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Architecture Diagram</a:t>
            </a:r>
          </a:p>
        </p:txBody>
      </p:sp>
      <p:sp>
        <p:nvSpPr>
          <p:cNvPr name="TextBox 5" id="5"/>
          <p:cNvSpPr txBox="true"/>
          <p:nvPr/>
        </p:nvSpPr>
        <p:spPr>
          <a:xfrm rot="0">
            <a:off x="3575337" y="1598612"/>
            <a:ext cx="12201547" cy="457200"/>
          </a:xfrm>
          <a:prstGeom prst="rect">
            <a:avLst/>
          </a:prstGeom>
        </p:spPr>
        <p:txBody>
          <a:bodyPr anchor="t" rtlCol="false" tIns="0" lIns="0" bIns="0" rIns="0">
            <a:spAutoFit/>
          </a:bodyPr>
          <a:lstStyle/>
          <a:p>
            <a:pPr algn="ctr">
              <a:lnSpc>
                <a:spcPts val="3419"/>
              </a:lnSpc>
            </a:pPr>
            <a:r>
              <a:rPr lang="en-US" b="true" sz="3600">
                <a:solidFill>
                  <a:srgbClr val="3D85D3"/>
                </a:solidFill>
                <a:latin typeface="Nunito Sans Bold"/>
                <a:ea typeface="Nunito Sans Bold"/>
                <a:cs typeface="Nunito Sans Bold"/>
                <a:sym typeface="Nunito Sans Bold"/>
              </a:rPr>
              <a:t>Advanced road sign detection and narration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24332" y="2939947"/>
            <a:ext cx="3647115" cy="2410666"/>
            <a:chOff x="0" y="0"/>
            <a:chExt cx="2611057" cy="1725854"/>
          </a:xfrm>
        </p:grpSpPr>
        <p:sp>
          <p:nvSpPr>
            <p:cNvPr name="Freeform 3" id="3"/>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4" id="4"/>
          <p:cNvGrpSpPr>
            <a:grpSpLocks noChangeAspect="true"/>
          </p:cNvGrpSpPr>
          <p:nvPr/>
        </p:nvGrpSpPr>
        <p:grpSpPr>
          <a:xfrm rot="0">
            <a:off x="3814810" y="1760006"/>
            <a:ext cx="2359891" cy="2359882"/>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6" id="6"/>
          <p:cNvSpPr txBox="true"/>
          <p:nvPr/>
        </p:nvSpPr>
        <p:spPr>
          <a:xfrm rot="0">
            <a:off x="3814810" y="4394671"/>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Tenserflow</a:t>
            </a:r>
          </a:p>
        </p:txBody>
      </p:sp>
      <p:grpSp>
        <p:nvGrpSpPr>
          <p:cNvPr name="Group 7" id="7"/>
          <p:cNvGrpSpPr/>
          <p:nvPr/>
        </p:nvGrpSpPr>
        <p:grpSpPr>
          <a:xfrm rot="0">
            <a:off x="7379311" y="2958997"/>
            <a:ext cx="3647115" cy="2410666"/>
            <a:chOff x="0" y="0"/>
            <a:chExt cx="2611057" cy="1725854"/>
          </a:xfrm>
        </p:grpSpPr>
        <p:sp>
          <p:nvSpPr>
            <p:cNvPr name="Freeform 8" id="8"/>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9" id="9"/>
          <p:cNvGrpSpPr>
            <a:grpSpLocks noChangeAspect="true"/>
          </p:cNvGrpSpPr>
          <p:nvPr/>
        </p:nvGrpSpPr>
        <p:grpSpPr>
          <a:xfrm rot="0">
            <a:off x="7969788" y="1779056"/>
            <a:ext cx="2359891" cy="235988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sp>
        <p:nvSpPr>
          <p:cNvPr name="TextBox 11" id="11"/>
          <p:cNvSpPr txBox="true"/>
          <p:nvPr/>
        </p:nvSpPr>
        <p:spPr>
          <a:xfrm rot="0">
            <a:off x="8379363" y="431397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Python</a:t>
            </a:r>
          </a:p>
        </p:txBody>
      </p:sp>
      <p:grpSp>
        <p:nvGrpSpPr>
          <p:cNvPr name="Group 12" id="12"/>
          <p:cNvGrpSpPr/>
          <p:nvPr/>
        </p:nvGrpSpPr>
        <p:grpSpPr>
          <a:xfrm rot="0">
            <a:off x="7407886" y="6674494"/>
            <a:ext cx="3647115" cy="2410666"/>
            <a:chOff x="0" y="0"/>
            <a:chExt cx="2611057" cy="1725854"/>
          </a:xfrm>
        </p:grpSpPr>
        <p:sp>
          <p:nvSpPr>
            <p:cNvPr name="Freeform 13" id="13"/>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14" id="14"/>
          <p:cNvGrpSpPr>
            <a:grpSpLocks noChangeAspect="true"/>
          </p:cNvGrpSpPr>
          <p:nvPr/>
        </p:nvGrpSpPr>
        <p:grpSpPr>
          <a:xfrm rot="0">
            <a:off x="8080073" y="5441974"/>
            <a:ext cx="2359891" cy="2359882"/>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47" t="0" r="-16747" b="0"/>
              </a:stretch>
            </a:blipFill>
          </p:spPr>
        </p:sp>
      </p:grpSp>
      <p:sp>
        <p:nvSpPr>
          <p:cNvPr name="TextBox 16" id="16"/>
          <p:cNvSpPr txBox="true"/>
          <p:nvPr/>
        </p:nvSpPr>
        <p:spPr>
          <a:xfrm rot="0">
            <a:off x="1953410" y="439206"/>
            <a:ext cx="15518092"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Technologies and Algorithms</a:t>
            </a:r>
          </a:p>
        </p:txBody>
      </p:sp>
      <p:sp>
        <p:nvSpPr>
          <p:cNvPr name="TextBox 17" id="17"/>
          <p:cNvSpPr txBox="true"/>
          <p:nvPr/>
        </p:nvSpPr>
        <p:spPr>
          <a:xfrm rot="0">
            <a:off x="7872155" y="818285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Google Colab</a:t>
            </a:r>
          </a:p>
        </p:txBody>
      </p:sp>
      <p:grpSp>
        <p:nvGrpSpPr>
          <p:cNvPr name="Group 18" id="18"/>
          <p:cNvGrpSpPr/>
          <p:nvPr/>
        </p:nvGrpSpPr>
        <p:grpSpPr>
          <a:xfrm rot="0">
            <a:off x="11531251" y="2958997"/>
            <a:ext cx="3647115" cy="2410666"/>
            <a:chOff x="0" y="0"/>
            <a:chExt cx="2611057" cy="1725854"/>
          </a:xfrm>
        </p:grpSpPr>
        <p:sp>
          <p:nvSpPr>
            <p:cNvPr name="Freeform 19" id="19"/>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20" id="20"/>
          <p:cNvGrpSpPr>
            <a:grpSpLocks noChangeAspect="true"/>
          </p:cNvGrpSpPr>
          <p:nvPr/>
        </p:nvGrpSpPr>
        <p:grpSpPr>
          <a:xfrm rot="0">
            <a:off x="12419302" y="1779056"/>
            <a:ext cx="2174061" cy="2174052"/>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3872" r="0" b="0"/>
              </a:stretch>
            </a:blipFill>
          </p:spPr>
        </p:sp>
      </p:grpSp>
      <p:sp>
        <p:nvSpPr>
          <p:cNvPr name="TextBox 22" id="22"/>
          <p:cNvSpPr txBox="true"/>
          <p:nvPr/>
        </p:nvSpPr>
        <p:spPr>
          <a:xfrm rot="0">
            <a:off x="12688328" y="431397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Flutter</a:t>
            </a:r>
          </a:p>
        </p:txBody>
      </p:sp>
      <p:grpSp>
        <p:nvGrpSpPr>
          <p:cNvPr name="Group 23" id="23"/>
          <p:cNvGrpSpPr/>
          <p:nvPr/>
        </p:nvGrpSpPr>
        <p:grpSpPr>
          <a:xfrm rot="0">
            <a:off x="3252907" y="6674494"/>
            <a:ext cx="3647115" cy="2410666"/>
            <a:chOff x="0" y="0"/>
            <a:chExt cx="2611057" cy="1725854"/>
          </a:xfrm>
        </p:grpSpPr>
        <p:sp>
          <p:nvSpPr>
            <p:cNvPr name="Freeform 24" id="24"/>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25" id="25"/>
          <p:cNvGrpSpPr>
            <a:grpSpLocks noChangeAspect="true"/>
          </p:cNvGrpSpPr>
          <p:nvPr/>
        </p:nvGrpSpPr>
        <p:grpSpPr>
          <a:xfrm rot="0">
            <a:off x="3953669" y="5434394"/>
            <a:ext cx="2359891" cy="2359882"/>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0216" t="0" r="-66866" b="-46534"/>
              </a:stretch>
            </a:blipFill>
          </p:spPr>
        </p:sp>
      </p:grpSp>
      <p:sp>
        <p:nvSpPr>
          <p:cNvPr name="TextBox 27" id="27"/>
          <p:cNvSpPr txBox="true"/>
          <p:nvPr/>
        </p:nvSpPr>
        <p:spPr>
          <a:xfrm rot="0">
            <a:off x="3814810" y="8070500"/>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MobileNetV2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827455" y="5575231"/>
            <a:ext cx="755627" cy="2057400"/>
          </a:xfrm>
          <a:custGeom>
            <a:avLst/>
            <a:gdLst/>
            <a:ahLst/>
            <a:cxnLst/>
            <a:rect r="r" b="b" t="t" l="l"/>
            <a:pathLst>
              <a:path h="2057400" w="755627">
                <a:moveTo>
                  <a:pt x="0" y="0"/>
                </a:moveTo>
                <a:lnTo>
                  <a:pt x="755627" y="0"/>
                </a:lnTo>
                <a:lnTo>
                  <a:pt x="75562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8288092" y="1691968"/>
            <a:ext cx="9528" cy="8288219"/>
          </a:xfrm>
          <a:prstGeom prst="line">
            <a:avLst/>
          </a:prstGeom>
          <a:ln cap="flat" w="38100">
            <a:solidFill>
              <a:srgbClr val="000000"/>
            </a:solidFill>
            <a:prstDash val="sysDot"/>
            <a:headEnd type="none" len="sm" w="sm"/>
            <a:tailEnd type="none" len="sm" w="sm"/>
          </a:ln>
        </p:spPr>
      </p:sp>
      <p:sp>
        <p:nvSpPr>
          <p:cNvPr name="Freeform 4" id="4"/>
          <p:cNvSpPr/>
          <p:nvPr/>
        </p:nvSpPr>
        <p:spPr>
          <a:xfrm flipH="false" flipV="false" rot="0">
            <a:off x="281186" y="3097713"/>
            <a:ext cx="5434357" cy="2825866"/>
          </a:xfrm>
          <a:custGeom>
            <a:avLst/>
            <a:gdLst/>
            <a:ahLst/>
            <a:cxnLst/>
            <a:rect r="r" b="b" t="t" l="l"/>
            <a:pathLst>
              <a:path h="2825866" w="5434357">
                <a:moveTo>
                  <a:pt x="0" y="0"/>
                </a:moveTo>
                <a:lnTo>
                  <a:pt x="5434357" y="0"/>
                </a:lnTo>
                <a:lnTo>
                  <a:pt x="5434357" y="2825866"/>
                </a:lnTo>
                <a:lnTo>
                  <a:pt x="0" y="2825866"/>
                </a:lnTo>
                <a:lnTo>
                  <a:pt x="0" y="0"/>
                </a:lnTo>
                <a:close/>
              </a:path>
            </a:pathLst>
          </a:custGeom>
          <a:blipFill>
            <a:blip r:embed="rId4"/>
            <a:stretch>
              <a:fillRect l="0" t="0" r="0" b="0"/>
            </a:stretch>
          </a:blipFill>
        </p:spPr>
      </p:sp>
      <p:sp>
        <p:nvSpPr>
          <p:cNvPr name="Freeform 5" id="5"/>
          <p:cNvSpPr/>
          <p:nvPr/>
        </p:nvSpPr>
        <p:spPr>
          <a:xfrm flipH="false" flipV="false" rot="0">
            <a:off x="281186" y="6776599"/>
            <a:ext cx="5454744" cy="2607179"/>
          </a:xfrm>
          <a:custGeom>
            <a:avLst/>
            <a:gdLst/>
            <a:ahLst/>
            <a:cxnLst/>
            <a:rect r="r" b="b" t="t" l="l"/>
            <a:pathLst>
              <a:path h="2607179" w="5454744">
                <a:moveTo>
                  <a:pt x="0" y="0"/>
                </a:moveTo>
                <a:lnTo>
                  <a:pt x="5454744" y="0"/>
                </a:lnTo>
                <a:lnTo>
                  <a:pt x="5454744" y="2607179"/>
                </a:lnTo>
                <a:lnTo>
                  <a:pt x="0" y="2607179"/>
                </a:lnTo>
                <a:lnTo>
                  <a:pt x="0" y="0"/>
                </a:lnTo>
                <a:close/>
              </a:path>
            </a:pathLst>
          </a:custGeom>
          <a:blipFill>
            <a:blip r:embed="rId5"/>
            <a:stretch>
              <a:fillRect l="0" t="-8271" r="0" b="0"/>
            </a:stretch>
          </a:blipFill>
        </p:spPr>
      </p:sp>
      <p:sp>
        <p:nvSpPr>
          <p:cNvPr name="Freeform 6" id="6"/>
          <p:cNvSpPr/>
          <p:nvPr/>
        </p:nvSpPr>
        <p:spPr>
          <a:xfrm flipH="false" flipV="false" rot="0">
            <a:off x="9737334" y="2498976"/>
            <a:ext cx="7365384" cy="4023341"/>
          </a:xfrm>
          <a:custGeom>
            <a:avLst/>
            <a:gdLst/>
            <a:ahLst/>
            <a:cxnLst/>
            <a:rect r="r" b="b" t="t" l="l"/>
            <a:pathLst>
              <a:path h="4023341" w="7365384">
                <a:moveTo>
                  <a:pt x="0" y="0"/>
                </a:moveTo>
                <a:lnTo>
                  <a:pt x="7365384" y="0"/>
                </a:lnTo>
                <a:lnTo>
                  <a:pt x="7365384" y="4023341"/>
                </a:lnTo>
                <a:lnTo>
                  <a:pt x="0" y="4023341"/>
                </a:lnTo>
                <a:lnTo>
                  <a:pt x="0" y="0"/>
                </a:lnTo>
                <a:close/>
              </a:path>
            </a:pathLst>
          </a:custGeom>
          <a:blipFill>
            <a:blip r:embed="rId6"/>
            <a:stretch>
              <a:fillRect l="0" t="0" r="0" b="0"/>
            </a:stretch>
          </a:blipFill>
        </p:spPr>
      </p:sp>
      <p:sp>
        <p:nvSpPr>
          <p:cNvPr name="Freeform 7" id="7"/>
          <p:cNvSpPr/>
          <p:nvPr/>
        </p:nvSpPr>
        <p:spPr>
          <a:xfrm flipH="false" flipV="false" rot="0">
            <a:off x="9984543" y="6776599"/>
            <a:ext cx="6870967" cy="3203588"/>
          </a:xfrm>
          <a:custGeom>
            <a:avLst/>
            <a:gdLst/>
            <a:ahLst/>
            <a:cxnLst/>
            <a:rect r="r" b="b" t="t" l="l"/>
            <a:pathLst>
              <a:path h="3203588" w="6870967">
                <a:moveTo>
                  <a:pt x="0" y="0"/>
                </a:moveTo>
                <a:lnTo>
                  <a:pt x="6870967" y="0"/>
                </a:lnTo>
                <a:lnTo>
                  <a:pt x="6870967" y="3203588"/>
                </a:lnTo>
                <a:lnTo>
                  <a:pt x="0" y="3203588"/>
                </a:lnTo>
                <a:lnTo>
                  <a:pt x="0" y="0"/>
                </a:lnTo>
                <a:close/>
              </a:path>
            </a:pathLst>
          </a:custGeom>
          <a:blipFill>
            <a:blip r:embed="rId7"/>
            <a:stretch>
              <a:fillRect l="0" t="0" r="0" b="0"/>
            </a:stretch>
          </a:blipFill>
        </p:spPr>
      </p:sp>
      <p:sp>
        <p:nvSpPr>
          <p:cNvPr name="TextBox 8" id="8"/>
          <p:cNvSpPr txBox="true"/>
          <p:nvPr/>
        </p:nvSpPr>
        <p:spPr>
          <a:xfrm rot="0">
            <a:off x="3611912" y="22541"/>
            <a:ext cx="14204899" cy="1269363"/>
          </a:xfrm>
          <a:prstGeom prst="rect">
            <a:avLst/>
          </a:prstGeom>
        </p:spPr>
        <p:txBody>
          <a:bodyPr anchor="t" rtlCol="false" tIns="0" lIns="0" bIns="0" rIns="0">
            <a:spAutoFit/>
          </a:bodyPr>
          <a:lstStyle/>
          <a:p>
            <a:pPr algn="l">
              <a:lnSpc>
                <a:spcPts val="10360"/>
              </a:lnSpc>
            </a:pPr>
            <a:r>
              <a:rPr lang="en-US" sz="7400" b="true">
                <a:solidFill>
                  <a:srgbClr val="141414"/>
                </a:solidFill>
                <a:latin typeface="Nunito Sans Heavy"/>
                <a:ea typeface="Nunito Sans Heavy"/>
                <a:cs typeface="Nunito Sans Heavy"/>
                <a:sym typeface="Nunito Sans Heavy"/>
              </a:rPr>
              <a:t>Evidences for Completion</a:t>
            </a:r>
          </a:p>
        </p:txBody>
      </p:sp>
      <p:sp>
        <p:nvSpPr>
          <p:cNvPr name="TextBox 9" id="9"/>
          <p:cNvSpPr txBox="true"/>
          <p:nvPr/>
        </p:nvSpPr>
        <p:spPr>
          <a:xfrm rot="0">
            <a:off x="702647" y="1913698"/>
            <a:ext cx="5124808" cy="932079"/>
          </a:xfrm>
          <a:prstGeom prst="rect">
            <a:avLst/>
          </a:prstGeom>
        </p:spPr>
        <p:txBody>
          <a:bodyPr anchor="t" rtlCol="false" tIns="0" lIns="0" bIns="0" rIns="0">
            <a:spAutoFit/>
          </a:bodyPr>
          <a:lstStyle/>
          <a:p>
            <a:pPr algn="ctr">
              <a:lnSpc>
                <a:spcPts val="3750"/>
              </a:lnSpc>
            </a:pPr>
            <a:r>
              <a:rPr lang="en-US" sz="2678" b="true">
                <a:solidFill>
                  <a:srgbClr val="3D85D3"/>
                </a:solidFill>
                <a:latin typeface="Nunito Sans Heavy"/>
                <a:ea typeface="Nunito Sans Heavy"/>
                <a:cs typeface="Nunito Sans Heavy"/>
                <a:sym typeface="Nunito Sans Heavy"/>
              </a:rPr>
              <a:t>Architecture of Implementation</a:t>
            </a:r>
          </a:p>
          <a:p>
            <a:pPr algn="ctr">
              <a:lnSpc>
                <a:spcPts val="3750"/>
              </a:lnSpc>
              <a:spcBef>
                <a:spcPct val="0"/>
              </a:spcBef>
            </a:pPr>
          </a:p>
        </p:txBody>
      </p:sp>
      <p:sp>
        <p:nvSpPr>
          <p:cNvPr name="TextBox 10" id="10"/>
          <p:cNvSpPr txBox="true"/>
          <p:nvPr/>
        </p:nvSpPr>
        <p:spPr>
          <a:xfrm rot="0">
            <a:off x="6205268" y="5875954"/>
            <a:ext cx="2092352" cy="1408329"/>
          </a:xfrm>
          <a:prstGeom prst="rect">
            <a:avLst/>
          </a:prstGeom>
        </p:spPr>
        <p:txBody>
          <a:bodyPr anchor="t" rtlCol="false" tIns="0" lIns="0" bIns="0" rIns="0">
            <a:spAutoFit/>
          </a:bodyPr>
          <a:lstStyle/>
          <a:p>
            <a:pPr algn="ctr">
              <a:lnSpc>
                <a:spcPts val="3750"/>
              </a:lnSpc>
              <a:spcBef>
                <a:spcPct val="0"/>
              </a:spcBef>
            </a:pPr>
            <a:r>
              <a:rPr lang="en-US" b="true" sz="2678">
                <a:solidFill>
                  <a:srgbClr val="3D85D3"/>
                </a:solidFill>
                <a:latin typeface="Nunito Sans Heavy"/>
                <a:ea typeface="Nunito Sans Heavy"/>
                <a:cs typeface="Nunito Sans Heavy"/>
                <a:sym typeface="Nunito Sans Heavy"/>
              </a:rPr>
              <a:t>Frontend and Backend</a:t>
            </a:r>
          </a:p>
        </p:txBody>
      </p:sp>
      <p:sp>
        <p:nvSpPr>
          <p:cNvPr name="TextBox 11" id="11"/>
          <p:cNvSpPr txBox="true"/>
          <p:nvPr/>
        </p:nvSpPr>
        <p:spPr>
          <a:xfrm rot="0">
            <a:off x="9158764" y="1709595"/>
            <a:ext cx="8100536" cy="455829"/>
          </a:xfrm>
          <a:prstGeom prst="rect">
            <a:avLst/>
          </a:prstGeom>
        </p:spPr>
        <p:txBody>
          <a:bodyPr anchor="t" rtlCol="false" tIns="0" lIns="0" bIns="0" rIns="0">
            <a:spAutoFit/>
          </a:bodyPr>
          <a:lstStyle/>
          <a:p>
            <a:pPr algn="ctr">
              <a:lnSpc>
                <a:spcPts val="3750"/>
              </a:lnSpc>
              <a:spcBef>
                <a:spcPct val="0"/>
              </a:spcBef>
            </a:pPr>
            <a:r>
              <a:rPr lang="en-US" b="true" sz="2678">
                <a:solidFill>
                  <a:srgbClr val="3D85D3"/>
                </a:solidFill>
                <a:latin typeface="Nunito Sans Heavy"/>
                <a:ea typeface="Nunito Sans Heavy"/>
                <a:cs typeface="Nunito Sans Heavy"/>
                <a:sym typeface="Nunito Sans Heavy"/>
              </a:rPr>
              <a:t>Model training using google colab ( MobileNetV2)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6" r="0" b="-4626"/>
            </a:stretch>
          </a:blipFill>
        </p:spPr>
      </p:sp>
      <p:grpSp>
        <p:nvGrpSpPr>
          <p:cNvPr name="Group 3" id="3"/>
          <p:cNvGrpSpPr/>
          <p:nvPr/>
        </p:nvGrpSpPr>
        <p:grpSpPr>
          <a:xfrm rot="0">
            <a:off x="1028700" y="1485500"/>
            <a:ext cx="16230600" cy="7315999"/>
            <a:chOff x="0" y="0"/>
            <a:chExt cx="6862939" cy="3093494"/>
          </a:xfrm>
        </p:grpSpPr>
        <p:sp>
          <p:nvSpPr>
            <p:cNvPr name="Freeform 4" id="4"/>
            <p:cNvSpPr/>
            <p:nvPr/>
          </p:nvSpPr>
          <p:spPr>
            <a:xfrm flipH="false" flipV="false" rot="0">
              <a:off x="0" y="0"/>
              <a:ext cx="6862939" cy="3093494"/>
            </a:xfrm>
            <a:custGeom>
              <a:avLst/>
              <a:gdLst/>
              <a:ahLst/>
              <a:cxnLst/>
              <a:rect r="r" b="b" t="t" l="l"/>
              <a:pathLst>
                <a:path h="3093494" w="6862939">
                  <a:moveTo>
                    <a:pt x="6738479" y="3093494"/>
                  </a:moveTo>
                  <a:lnTo>
                    <a:pt x="124460" y="3093494"/>
                  </a:lnTo>
                  <a:cubicBezTo>
                    <a:pt x="55880" y="3093494"/>
                    <a:pt x="0" y="3037614"/>
                    <a:pt x="0" y="2969034"/>
                  </a:cubicBezTo>
                  <a:lnTo>
                    <a:pt x="0" y="124460"/>
                  </a:lnTo>
                  <a:cubicBezTo>
                    <a:pt x="0" y="55880"/>
                    <a:pt x="55880" y="0"/>
                    <a:pt x="124460" y="0"/>
                  </a:cubicBezTo>
                  <a:lnTo>
                    <a:pt x="6738479" y="0"/>
                  </a:lnTo>
                  <a:cubicBezTo>
                    <a:pt x="6807059" y="0"/>
                    <a:pt x="6862939" y="55880"/>
                    <a:pt x="6862939" y="124460"/>
                  </a:cubicBezTo>
                  <a:lnTo>
                    <a:pt x="6862939" y="2969034"/>
                  </a:lnTo>
                  <a:cubicBezTo>
                    <a:pt x="6862939" y="3037614"/>
                    <a:pt x="6807059" y="3093494"/>
                    <a:pt x="6738479" y="3093494"/>
                  </a:cubicBezTo>
                  <a:close/>
                </a:path>
              </a:pathLst>
            </a:custGeom>
            <a:solidFill>
              <a:srgbClr val="FFFFFF"/>
            </a:solidFill>
          </p:spPr>
        </p:sp>
      </p:grpSp>
      <p:grpSp>
        <p:nvGrpSpPr>
          <p:cNvPr name="Group 5" id="5"/>
          <p:cNvGrpSpPr>
            <a:grpSpLocks noChangeAspect="true"/>
          </p:cNvGrpSpPr>
          <p:nvPr/>
        </p:nvGrpSpPr>
        <p:grpSpPr>
          <a:xfrm rot="0">
            <a:off x="2291737" y="2561247"/>
            <a:ext cx="5164506" cy="5164506"/>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8843" t="0" r="-49185" b="0"/>
              </a:stretch>
            </a:blipFill>
          </p:spPr>
        </p:sp>
      </p:grpSp>
      <p:sp>
        <p:nvSpPr>
          <p:cNvPr name="TextBox 7" id="7"/>
          <p:cNvSpPr txBox="true"/>
          <p:nvPr/>
        </p:nvSpPr>
        <p:spPr>
          <a:xfrm rot="0">
            <a:off x="8101976" y="3304606"/>
            <a:ext cx="8966479" cy="822325"/>
          </a:xfrm>
          <a:prstGeom prst="rect">
            <a:avLst/>
          </a:prstGeom>
        </p:spPr>
        <p:txBody>
          <a:bodyPr anchor="t" rtlCol="false" tIns="0" lIns="0" bIns="0" rIns="0">
            <a:spAutoFit/>
          </a:bodyPr>
          <a:lstStyle/>
          <a:p>
            <a:pPr algn="l">
              <a:lnSpc>
                <a:spcPts val="6079"/>
              </a:lnSpc>
            </a:pPr>
            <a:r>
              <a:rPr lang="en-US" sz="6399" b="true">
                <a:solidFill>
                  <a:srgbClr val="141414"/>
                </a:solidFill>
                <a:latin typeface="Nunito Sans Heavy"/>
                <a:ea typeface="Nunito Sans Heavy"/>
                <a:cs typeface="Nunito Sans Heavy"/>
                <a:sym typeface="Nunito Sans Heavy"/>
              </a:rPr>
              <a:t>Introduction</a:t>
            </a:r>
          </a:p>
        </p:txBody>
      </p:sp>
      <p:sp>
        <p:nvSpPr>
          <p:cNvPr name="TextBox 8" id="8"/>
          <p:cNvSpPr txBox="true"/>
          <p:nvPr/>
        </p:nvSpPr>
        <p:spPr>
          <a:xfrm rot="0">
            <a:off x="8101976" y="4524236"/>
            <a:ext cx="8632655" cy="2138771"/>
          </a:xfrm>
          <a:prstGeom prst="rect">
            <a:avLst/>
          </a:prstGeom>
        </p:spPr>
        <p:txBody>
          <a:bodyPr anchor="t" rtlCol="false" tIns="0" lIns="0" bIns="0" rIns="0">
            <a:spAutoFit/>
          </a:bodyPr>
          <a:lstStyle/>
          <a:p>
            <a:pPr algn="l">
              <a:lnSpc>
                <a:spcPts val="4297"/>
              </a:lnSpc>
            </a:pPr>
            <a:r>
              <a:rPr lang="en-US" sz="2846">
                <a:solidFill>
                  <a:srgbClr val="141414"/>
                </a:solidFill>
                <a:latin typeface="Source Sans Pro"/>
                <a:ea typeface="Source Sans Pro"/>
                <a:cs typeface="Source Sans Pro"/>
                <a:sym typeface="Source Sans Pro"/>
              </a:rPr>
              <a:t>RoadBuddy is an app designed to enhance road safety in Sri Lanka by reducing accidents and improving the driving experience. It leverages machine learning algorithms to provide smart solutions for safer driving.</a:t>
            </a:r>
          </a:p>
        </p:txBody>
      </p:sp>
      <p:sp>
        <p:nvSpPr>
          <p:cNvPr name="AutoShape 9" id="9"/>
          <p:cNvSpPr/>
          <p:nvPr/>
        </p:nvSpPr>
        <p:spPr>
          <a:xfrm flipV="true">
            <a:off x="15308021" y="8447647"/>
            <a:ext cx="571304" cy="15279"/>
          </a:xfrm>
          <a:prstGeom prst="line">
            <a:avLst/>
          </a:prstGeom>
          <a:ln cap="rnd" w="76200">
            <a:solidFill>
              <a:srgbClr val="FFFFFF"/>
            </a:solidFill>
            <a:prstDash val="solid"/>
            <a:headEnd type="none" len="sm" w="sm"/>
            <a:tailEnd type="arrow" len="sm" w="med"/>
          </a:ln>
        </p:spPr>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grpSp>
        <p:nvGrpSpPr>
          <p:cNvPr name="Group 3" id="3"/>
          <p:cNvGrpSpPr/>
          <p:nvPr/>
        </p:nvGrpSpPr>
        <p:grpSpPr>
          <a:xfrm rot="0">
            <a:off x="15431707" y="652440"/>
            <a:ext cx="4530667" cy="1335110"/>
            <a:chOff x="0" y="0"/>
            <a:chExt cx="1193262" cy="351634"/>
          </a:xfrm>
        </p:grpSpPr>
        <p:sp>
          <p:nvSpPr>
            <p:cNvPr name="Freeform 4" id="4"/>
            <p:cNvSpPr/>
            <p:nvPr/>
          </p:nvSpPr>
          <p:spPr>
            <a:xfrm flipH="false" flipV="false" rot="0">
              <a:off x="0" y="0"/>
              <a:ext cx="1193262" cy="351634"/>
            </a:xfrm>
            <a:custGeom>
              <a:avLst/>
              <a:gdLst/>
              <a:ahLst/>
              <a:cxnLst/>
              <a:rect r="r" b="b" t="t" l="l"/>
              <a:pathLst>
                <a:path h="351634" w="1193262">
                  <a:moveTo>
                    <a:pt x="87148" y="0"/>
                  </a:moveTo>
                  <a:lnTo>
                    <a:pt x="1106114" y="0"/>
                  </a:lnTo>
                  <a:cubicBezTo>
                    <a:pt x="1154245" y="0"/>
                    <a:pt x="1193262" y="39017"/>
                    <a:pt x="1193262" y="87148"/>
                  </a:cubicBezTo>
                  <a:lnTo>
                    <a:pt x="1193262" y="264486"/>
                  </a:lnTo>
                  <a:cubicBezTo>
                    <a:pt x="1193262" y="312616"/>
                    <a:pt x="1154245" y="351634"/>
                    <a:pt x="1106114" y="351634"/>
                  </a:cubicBezTo>
                  <a:lnTo>
                    <a:pt x="87148" y="351634"/>
                  </a:lnTo>
                  <a:cubicBezTo>
                    <a:pt x="39017" y="351634"/>
                    <a:pt x="0" y="312616"/>
                    <a:pt x="0" y="264486"/>
                  </a:cubicBezTo>
                  <a:lnTo>
                    <a:pt x="0" y="87148"/>
                  </a:lnTo>
                  <a:cubicBezTo>
                    <a:pt x="0" y="39017"/>
                    <a:pt x="39017" y="0"/>
                    <a:pt x="87148" y="0"/>
                  </a:cubicBezTo>
                  <a:close/>
                </a:path>
              </a:pathLst>
            </a:custGeom>
            <a:solidFill>
              <a:srgbClr val="3D85D3"/>
            </a:solidFill>
          </p:spPr>
        </p:sp>
        <p:sp>
          <p:nvSpPr>
            <p:cNvPr name="TextBox 5" id="5"/>
            <p:cNvSpPr txBox="true"/>
            <p:nvPr/>
          </p:nvSpPr>
          <p:spPr>
            <a:xfrm>
              <a:off x="0" y="28575"/>
              <a:ext cx="1193262" cy="323059"/>
            </a:xfrm>
            <a:prstGeom prst="rect">
              <a:avLst/>
            </a:prstGeom>
          </p:spPr>
          <p:txBody>
            <a:bodyPr anchor="ctr" rtlCol="false" tIns="50800" lIns="50800" bIns="50800" rIns="50800"/>
            <a:lstStyle/>
            <a:p>
              <a:pPr algn="ctr">
                <a:lnSpc>
                  <a:spcPts val="2691"/>
                </a:lnSpc>
              </a:pPr>
            </a:p>
          </p:txBody>
        </p:sp>
      </p:grpSp>
      <p:sp>
        <p:nvSpPr>
          <p:cNvPr name="TextBox 6" id="6"/>
          <p:cNvSpPr txBox="true"/>
          <p:nvPr/>
        </p:nvSpPr>
        <p:spPr>
          <a:xfrm rot="0">
            <a:off x="5785360" y="892958"/>
            <a:ext cx="12730514" cy="1035050"/>
          </a:xfrm>
          <a:prstGeom prst="rect">
            <a:avLst/>
          </a:prstGeom>
        </p:spPr>
        <p:txBody>
          <a:bodyPr anchor="t" rtlCol="false" tIns="0" lIns="0" bIns="0" rIns="0">
            <a:spAutoFit/>
          </a:bodyPr>
          <a:lstStyle/>
          <a:p>
            <a:pPr algn="ctr">
              <a:lnSpc>
                <a:spcPts val="7600"/>
              </a:lnSpc>
            </a:pPr>
            <a:r>
              <a:rPr lang="en-US" b="true" sz="8000">
                <a:solidFill>
                  <a:srgbClr val="141414"/>
                </a:solidFill>
                <a:latin typeface="Nunito Sans Heavy"/>
                <a:ea typeface="Nunito Sans Heavy"/>
                <a:cs typeface="Nunito Sans Heavy"/>
                <a:sym typeface="Nunito Sans Heavy"/>
              </a:rPr>
              <a:t>References</a:t>
            </a:r>
          </a:p>
        </p:txBody>
      </p:sp>
      <p:sp>
        <p:nvSpPr>
          <p:cNvPr name="TextBox 7" id="7"/>
          <p:cNvSpPr txBox="true"/>
          <p:nvPr/>
        </p:nvSpPr>
        <p:spPr>
          <a:xfrm rot="0">
            <a:off x="1028700" y="2579522"/>
            <a:ext cx="16799665" cy="6443853"/>
          </a:xfrm>
          <a:prstGeom prst="rect">
            <a:avLst/>
          </a:prstGeom>
        </p:spPr>
        <p:txBody>
          <a:bodyPr anchor="t" rtlCol="false" tIns="0" lIns="0" bIns="0" rIns="0">
            <a:spAutoFit/>
          </a:bodyPr>
          <a:lstStyle/>
          <a:p>
            <a:pPr algn="l">
              <a:lnSpc>
                <a:spcPts val="3906"/>
              </a:lnSpc>
            </a:pPr>
            <a:r>
              <a:rPr lang="en-US" b="true" sz="3100" spc="80">
                <a:solidFill>
                  <a:srgbClr val="3D85D3"/>
                </a:solidFill>
                <a:latin typeface="Nunito Sans Bold"/>
                <a:ea typeface="Nunito Sans Bold"/>
                <a:cs typeface="Nunito Sans Bold"/>
                <a:sym typeface="Nunito Sans Bold"/>
              </a:rPr>
              <a:t>[1]  S. Wijerathne, K. Perera, and A. Dias, "Road sign recognition using image processing," *J. Eng. Res.*, vol. 12, no. 2, pp. 115-126, 2018.</a:t>
            </a:r>
          </a:p>
          <a:p>
            <a:pPr algn="l">
              <a:lnSpc>
                <a:spcPts val="3906"/>
              </a:lnSpc>
            </a:pPr>
          </a:p>
          <a:p>
            <a:pPr algn="l">
              <a:lnSpc>
                <a:spcPts val="3906"/>
              </a:lnSpc>
            </a:pPr>
            <a:r>
              <a:rPr lang="en-US" b="true" sz="3100" spc="80">
                <a:solidFill>
                  <a:srgbClr val="3D85D3"/>
                </a:solidFill>
                <a:latin typeface="Nunito Sans Bold"/>
                <a:ea typeface="Nunito Sans Bold"/>
                <a:cs typeface="Nunito Sans Bold"/>
                <a:sym typeface="Nunito Sans Bold"/>
              </a:rPr>
              <a:t>[2]  L. Perera, M. Silva, and S. Jayawardena, "Climate condition detection for vehicle safety," *Int. J. Automot. Technol.*, vol. 14, no. 3, pp. 234-245, 2019.</a:t>
            </a:r>
          </a:p>
          <a:p>
            <a:pPr algn="l">
              <a:lnSpc>
                <a:spcPts val="3906"/>
              </a:lnSpc>
            </a:pPr>
          </a:p>
          <a:p>
            <a:pPr algn="l">
              <a:lnSpc>
                <a:spcPts val="3906"/>
              </a:lnSpc>
            </a:pPr>
            <a:r>
              <a:rPr lang="en-US" b="true" sz="3100" spc="80">
                <a:solidFill>
                  <a:srgbClr val="3D85D3"/>
                </a:solidFill>
                <a:latin typeface="Nunito Sans Bold"/>
                <a:ea typeface="Nunito Sans Bold"/>
                <a:cs typeface="Nunito Sans Bold"/>
                <a:sym typeface="Nunito Sans Bold"/>
              </a:rPr>
              <a:t>[3]  P. Fernando, A. Dias, and R. Senanayake, "Real-time feedback systems for enhanced driving," *IEEE Trans. Intell. Veh.*, vol. 19, no. 1, pp. 34-45, 2020.</a:t>
            </a:r>
          </a:p>
          <a:p>
            <a:pPr algn="l">
              <a:lnSpc>
                <a:spcPts val="3906"/>
              </a:lnSpc>
            </a:pPr>
          </a:p>
          <a:p>
            <a:pPr algn="l">
              <a:lnSpc>
                <a:spcPts val="3906"/>
              </a:lnSpc>
            </a:pPr>
            <a:r>
              <a:rPr lang="en-US" b="true" sz="3100" spc="80">
                <a:solidFill>
                  <a:srgbClr val="3D85D3"/>
                </a:solidFill>
                <a:latin typeface="Nunito Sans Bold"/>
                <a:ea typeface="Nunito Sans Bold"/>
                <a:cs typeface="Nunito Sans Bold"/>
                <a:sym typeface="Nunito Sans Bold"/>
              </a:rPr>
              <a:t>[4]  H. Gunawardena, K. Rathnayake, and N. Kumarasinghe, "Integrating road sign and climate detection in driver assistance systems," *J. Veh. Technol.*, vol. 11, no. 3, pp. 89-101, 2021.</a:t>
            </a:r>
          </a:p>
          <a:p>
            <a:pPr algn="l">
              <a:lnSpc>
                <a:spcPts val="3906"/>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7938" y="2484733"/>
            <a:ext cx="5183616" cy="51836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85D3"/>
            </a:solidFill>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691"/>
                </a:lnSpc>
              </a:pPr>
            </a:p>
          </p:txBody>
        </p:sp>
      </p:grpSp>
      <p:sp>
        <p:nvSpPr>
          <p:cNvPr name="TextBox 5" id="5"/>
          <p:cNvSpPr txBox="true"/>
          <p:nvPr/>
        </p:nvSpPr>
        <p:spPr>
          <a:xfrm rot="0">
            <a:off x="7167542" y="3201024"/>
            <a:ext cx="11120458" cy="3378200"/>
          </a:xfrm>
          <a:prstGeom prst="rect">
            <a:avLst/>
          </a:prstGeom>
        </p:spPr>
        <p:txBody>
          <a:bodyPr anchor="t" rtlCol="false" tIns="0" lIns="0" bIns="0" rIns="0">
            <a:spAutoFit/>
          </a:bodyPr>
          <a:lstStyle/>
          <a:p>
            <a:pPr algn="l">
              <a:lnSpc>
                <a:spcPts val="8800"/>
              </a:lnSpc>
            </a:pPr>
            <a:r>
              <a:rPr lang="en-US" sz="8000" b="true">
                <a:solidFill>
                  <a:srgbClr val="141414"/>
                </a:solidFill>
                <a:latin typeface="Nunito Sans Heavy"/>
                <a:ea typeface="Nunito Sans Heavy"/>
                <a:cs typeface="Nunito Sans Heavy"/>
                <a:sym typeface="Nunito Sans Heavy"/>
              </a:rPr>
              <a:t>Blind spot identification with object detection</a:t>
            </a:r>
          </a:p>
        </p:txBody>
      </p:sp>
      <p:sp>
        <p:nvSpPr>
          <p:cNvPr name="TextBox 6" id="6"/>
          <p:cNvSpPr txBox="true"/>
          <p:nvPr/>
        </p:nvSpPr>
        <p:spPr>
          <a:xfrm rot="0">
            <a:off x="7167542" y="7152641"/>
            <a:ext cx="11120458" cy="800103"/>
          </a:xfrm>
          <a:prstGeom prst="rect">
            <a:avLst/>
          </a:prstGeom>
        </p:spPr>
        <p:txBody>
          <a:bodyPr anchor="t" rtlCol="false" tIns="0" lIns="0" bIns="0" rIns="0">
            <a:spAutoFit/>
          </a:bodyPr>
          <a:lstStyle/>
          <a:p>
            <a:pPr algn="l">
              <a:lnSpc>
                <a:spcPts val="5985"/>
              </a:lnSpc>
            </a:pPr>
            <a:r>
              <a:rPr lang="en-US" sz="6300">
                <a:solidFill>
                  <a:srgbClr val="141414"/>
                </a:solidFill>
                <a:latin typeface="Nunito Sans"/>
                <a:ea typeface="Nunito Sans"/>
                <a:cs typeface="Nunito Sans"/>
                <a:sym typeface="Nunito Sans"/>
              </a:rPr>
              <a:t>Nayanathara R.M.C.</a:t>
            </a:r>
          </a:p>
        </p:txBody>
      </p:sp>
      <p:sp>
        <p:nvSpPr>
          <p:cNvPr name="TextBox 7" id="7"/>
          <p:cNvSpPr txBox="true"/>
          <p:nvPr/>
        </p:nvSpPr>
        <p:spPr>
          <a:xfrm rot="0">
            <a:off x="7186592" y="8047995"/>
            <a:ext cx="7262985" cy="565309"/>
          </a:xfrm>
          <a:prstGeom prst="rect">
            <a:avLst/>
          </a:prstGeom>
        </p:spPr>
        <p:txBody>
          <a:bodyPr anchor="t" rtlCol="false" tIns="0" lIns="0" bIns="0" rIns="0">
            <a:spAutoFit/>
          </a:bodyPr>
          <a:lstStyle/>
          <a:p>
            <a:pPr algn="l">
              <a:lnSpc>
                <a:spcPts val="4126"/>
              </a:lnSpc>
            </a:pPr>
            <a:r>
              <a:rPr lang="en-US" sz="4343" b="true">
                <a:solidFill>
                  <a:srgbClr val="3D85D3"/>
                </a:solidFill>
                <a:latin typeface="Nunito Sans Bold"/>
                <a:ea typeface="Nunito Sans Bold"/>
                <a:cs typeface="Nunito Sans Bold"/>
                <a:sym typeface="Nunito Sans Bold"/>
              </a:rPr>
              <a:t>IT21365300</a:t>
            </a:r>
          </a:p>
        </p:txBody>
      </p:sp>
      <p:sp>
        <p:nvSpPr>
          <p:cNvPr name="TextBox 8" id="8"/>
          <p:cNvSpPr txBox="true"/>
          <p:nvPr/>
        </p:nvSpPr>
        <p:spPr>
          <a:xfrm rot="0">
            <a:off x="7167542" y="1979908"/>
            <a:ext cx="6353582" cy="504825"/>
          </a:xfrm>
          <a:prstGeom prst="rect">
            <a:avLst/>
          </a:prstGeom>
        </p:spPr>
        <p:txBody>
          <a:bodyPr anchor="t" rtlCol="false" tIns="0" lIns="0" bIns="0" rIns="0">
            <a:spAutoFit/>
          </a:bodyPr>
          <a:lstStyle/>
          <a:p>
            <a:pPr algn="l">
              <a:lnSpc>
                <a:spcPts val="3704"/>
              </a:lnSpc>
            </a:pPr>
            <a:r>
              <a:rPr lang="en-US" sz="3899" b="true">
                <a:solidFill>
                  <a:srgbClr val="3D85D3"/>
                </a:solidFill>
                <a:latin typeface="Nunito Sans Bold"/>
                <a:ea typeface="Nunito Sans Bold"/>
                <a:cs typeface="Nunito Sans Bold"/>
                <a:sym typeface="Nunito Sans Bold"/>
              </a:rPr>
              <a:t>Component 3</a:t>
            </a:r>
          </a:p>
        </p:txBody>
      </p:sp>
      <p:grpSp>
        <p:nvGrpSpPr>
          <p:cNvPr name="Group 9" id="9"/>
          <p:cNvGrpSpPr>
            <a:grpSpLocks noChangeAspect="true"/>
          </p:cNvGrpSpPr>
          <p:nvPr/>
        </p:nvGrpSpPr>
        <p:grpSpPr>
          <a:xfrm rot="0">
            <a:off x="1356434" y="2633990"/>
            <a:ext cx="4885120" cy="4885101"/>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4633" t="-26535" r="-35053" b="-99989"/>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049657" y="7834137"/>
            <a:ext cx="0" cy="571508"/>
          </a:xfrm>
          <a:prstGeom prst="line">
            <a:avLst/>
          </a:prstGeom>
          <a:ln cap="rnd" w="76200">
            <a:solidFill>
              <a:srgbClr val="FFFFFF"/>
            </a:solidFill>
            <a:prstDash val="solid"/>
            <a:headEnd type="none" len="sm" w="sm"/>
            <a:tailEnd type="arrow" len="sm" w="med"/>
          </a:ln>
        </p:spPr>
      </p:sp>
      <p:graphicFrame>
        <p:nvGraphicFramePr>
          <p:cNvPr name="Table 3" id="3"/>
          <p:cNvGraphicFramePr>
            <a:graphicFrameLocks noGrp="true"/>
          </p:cNvGraphicFramePr>
          <p:nvPr/>
        </p:nvGraphicFramePr>
        <p:xfrm>
          <a:off x="2305608" y="2987907"/>
          <a:ext cx="13618765" cy="6146459"/>
        </p:xfrm>
        <a:graphic>
          <a:graphicData uri="http://schemas.openxmlformats.org/drawingml/2006/table">
            <a:tbl>
              <a:tblPr/>
              <a:tblGrid>
                <a:gridCol w="4308039"/>
                <a:gridCol w="2429817"/>
                <a:gridCol w="2322038"/>
                <a:gridCol w="2279436"/>
                <a:gridCol w="2279436"/>
              </a:tblGrid>
              <a:tr h="1487871">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Proposed System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Blind spot identification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Distance measurement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Warn driver by narration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Night time visibility</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Real time outputs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Freeform 4" id="4"/>
          <p:cNvSpPr/>
          <p:nvPr/>
        </p:nvSpPr>
        <p:spPr>
          <a:xfrm flipH="false" flipV="false" rot="0">
            <a:off x="14541207" y="4540573"/>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6040910" y="421327"/>
            <a:ext cx="10618296"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Research Gap</a:t>
            </a:r>
          </a:p>
        </p:txBody>
      </p:sp>
      <p:sp>
        <p:nvSpPr>
          <p:cNvPr name="TextBox 6" id="6"/>
          <p:cNvSpPr txBox="true"/>
          <p:nvPr/>
        </p:nvSpPr>
        <p:spPr>
          <a:xfrm rot="0">
            <a:off x="5800149" y="1885002"/>
            <a:ext cx="12201547" cy="457200"/>
          </a:xfrm>
          <a:prstGeom prst="rect">
            <a:avLst/>
          </a:prstGeom>
        </p:spPr>
        <p:txBody>
          <a:bodyPr anchor="t" rtlCol="false" tIns="0" lIns="0" bIns="0" rIns="0">
            <a:spAutoFit/>
          </a:bodyPr>
          <a:lstStyle/>
          <a:p>
            <a:pPr algn="l">
              <a:lnSpc>
                <a:spcPts val="3419"/>
              </a:lnSpc>
            </a:pPr>
            <a:r>
              <a:rPr lang="en-US" sz="3600" b="true">
                <a:solidFill>
                  <a:srgbClr val="3D85D3"/>
                </a:solidFill>
                <a:latin typeface="Nunito Sans Bold"/>
                <a:ea typeface="Nunito Sans Bold"/>
                <a:cs typeface="Nunito Sans Bold"/>
                <a:sym typeface="Nunito Sans Bold"/>
              </a:rPr>
              <a:t>Comparison with existing projects</a:t>
            </a:r>
          </a:p>
        </p:txBody>
      </p:sp>
      <p:sp>
        <p:nvSpPr>
          <p:cNvPr name="Freeform 7" id="7"/>
          <p:cNvSpPr/>
          <p:nvPr/>
        </p:nvSpPr>
        <p:spPr>
          <a:xfrm flipH="false" flipV="false" rot="0">
            <a:off x="14541207" y="5505834"/>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541207" y="6518337"/>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541207" y="7483598"/>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4541207" y="8448476"/>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7438788" y="5458209"/>
            <a:ext cx="599560" cy="555302"/>
          </a:xfrm>
          <a:custGeom>
            <a:avLst/>
            <a:gdLst/>
            <a:ahLst/>
            <a:cxnLst/>
            <a:rect r="r" b="b" t="t" l="l"/>
            <a:pathLst>
              <a:path h="555302" w="599560">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405110" y="8448476"/>
            <a:ext cx="599560" cy="555302"/>
          </a:xfrm>
          <a:custGeom>
            <a:avLst/>
            <a:gdLst/>
            <a:ahLst/>
            <a:cxnLst/>
            <a:rect r="r" b="b" t="t" l="l"/>
            <a:pathLst>
              <a:path h="555302" w="599560">
                <a:moveTo>
                  <a:pt x="0" y="0"/>
                </a:moveTo>
                <a:lnTo>
                  <a:pt x="599559" y="0"/>
                </a:lnTo>
                <a:lnTo>
                  <a:pt x="599559"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866593" y="7546484"/>
            <a:ext cx="599560" cy="555302"/>
          </a:xfrm>
          <a:custGeom>
            <a:avLst/>
            <a:gdLst/>
            <a:ahLst/>
            <a:cxnLst/>
            <a:rect r="r" b="b" t="t" l="l"/>
            <a:pathLst>
              <a:path h="555302" w="599560">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043849" y="4464757"/>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7472466" y="7559414"/>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16" id="16"/>
          <p:cNvSpPr/>
          <p:nvPr/>
        </p:nvSpPr>
        <p:spPr>
          <a:xfrm flipH="false" flipV="false" rot="0">
            <a:off x="12111205" y="6518337"/>
            <a:ext cx="532203" cy="542373"/>
          </a:xfrm>
          <a:custGeom>
            <a:avLst/>
            <a:gdLst/>
            <a:ahLst/>
            <a:cxnLst/>
            <a:rect r="r" b="b" t="t" l="l"/>
            <a:pathLst>
              <a:path h="542373" w="532203">
                <a:moveTo>
                  <a:pt x="0" y="0"/>
                </a:moveTo>
                <a:lnTo>
                  <a:pt x="532204" y="0"/>
                </a:lnTo>
                <a:lnTo>
                  <a:pt x="532204" y="542372"/>
                </a:lnTo>
                <a:lnTo>
                  <a:pt x="0" y="542372"/>
                </a:lnTo>
                <a:lnTo>
                  <a:pt x="0" y="0"/>
                </a:lnTo>
                <a:close/>
              </a:path>
            </a:pathLst>
          </a:custGeom>
          <a:blipFill>
            <a:blip r:embed="rId4"/>
            <a:stretch>
              <a:fillRect l="0" t="0" r="0" b="0"/>
            </a:stretch>
          </a:blipFill>
        </p:spPr>
      </p:sp>
      <p:sp>
        <p:nvSpPr>
          <p:cNvPr name="Freeform 17" id="17"/>
          <p:cNvSpPr/>
          <p:nvPr/>
        </p:nvSpPr>
        <p:spPr>
          <a:xfrm flipH="false" flipV="false" rot="0">
            <a:off x="9900271" y="8461405"/>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18" id="18"/>
          <p:cNvSpPr/>
          <p:nvPr/>
        </p:nvSpPr>
        <p:spPr>
          <a:xfrm flipH="false" flipV="false" rot="0">
            <a:off x="9900271" y="5518764"/>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19" id="19"/>
          <p:cNvSpPr/>
          <p:nvPr/>
        </p:nvSpPr>
        <p:spPr>
          <a:xfrm flipH="false" flipV="false" rot="0">
            <a:off x="7506144" y="4509666"/>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20" id="20"/>
          <p:cNvSpPr/>
          <p:nvPr/>
        </p:nvSpPr>
        <p:spPr>
          <a:xfrm flipH="false" flipV="false" rot="0">
            <a:off x="9866593" y="6531266"/>
            <a:ext cx="599560" cy="555302"/>
          </a:xfrm>
          <a:custGeom>
            <a:avLst/>
            <a:gdLst/>
            <a:ahLst/>
            <a:cxnLst/>
            <a:rect r="r" b="b" t="t" l="l"/>
            <a:pathLst>
              <a:path h="555302" w="599560">
                <a:moveTo>
                  <a:pt x="0" y="0"/>
                </a:moveTo>
                <a:lnTo>
                  <a:pt x="599559" y="0"/>
                </a:lnTo>
                <a:lnTo>
                  <a:pt x="599559"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2043849" y="5458209"/>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2111205" y="7483598"/>
            <a:ext cx="532203" cy="542373"/>
          </a:xfrm>
          <a:custGeom>
            <a:avLst/>
            <a:gdLst/>
            <a:ahLst/>
            <a:cxnLst/>
            <a:rect r="r" b="b" t="t" l="l"/>
            <a:pathLst>
              <a:path h="542373" w="532203">
                <a:moveTo>
                  <a:pt x="0" y="0"/>
                </a:moveTo>
                <a:lnTo>
                  <a:pt x="532204" y="0"/>
                </a:lnTo>
                <a:lnTo>
                  <a:pt x="532204" y="542373"/>
                </a:lnTo>
                <a:lnTo>
                  <a:pt x="0" y="542373"/>
                </a:lnTo>
                <a:lnTo>
                  <a:pt x="0" y="0"/>
                </a:lnTo>
                <a:close/>
              </a:path>
            </a:pathLst>
          </a:custGeom>
          <a:blipFill>
            <a:blip r:embed="rId4"/>
            <a:stretch>
              <a:fillRect l="0" t="0" r="0" b="0"/>
            </a:stretch>
          </a:blipFill>
        </p:spPr>
      </p:sp>
      <p:sp>
        <p:nvSpPr>
          <p:cNvPr name="Freeform 23" id="23"/>
          <p:cNvSpPr/>
          <p:nvPr/>
        </p:nvSpPr>
        <p:spPr>
          <a:xfrm flipH="false" flipV="false" rot="0">
            <a:off x="9866593" y="4509666"/>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4"/>
            <a:stretch>
              <a:fillRect l="0" t="0" r="0" b="0"/>
            </a:stretch>
          </a:blipFill>
        </p:spPr>
      </p:sp>
      <p:sp>
        <p:nvSpPr>
          <p:cNvPr name="Freeform 24" id="24"/>
          <p:cNvSpPr/>
          <p:nvPr/>
        </p:nvSpPr>
        <p:spPr>
          <a:xfrm flipH="false" flipV="false" rot="0">
            <a:off x="12043849" y="8424695"/>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7438788" y="6505407"/>
            <a:ext cx="599560" cy="555302"/>
          </a:xfrm>
          <a:custGeom>
            <a:avLst/>
            <a:gdLst/>
            <a:ahLst/>
            <a:cxnLst/>
            <a:rect r="r" b="b" t="t" l="l"/>
            <a:pathLst>
              <a:path h="555302" w="599560">
                <a:moveTo>
                  <a:pt x="0" y="0"/>
                </a:moveTo>
                <a:lnTo>
                  <a:pt x="599559" y="0"/>
                </a:lnTo>
                <a:lnTo>
                  <a:pt x="599559" y="555302"/>
                </a:lnTo>
                <a:lnTo>
                  <a:pt x="0" y="55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0125" y="1184303"/>
            <a:ext cx="12730514" cy="1035050"/>
          </a:xfrm>
          <a:prstGeom prst="rect">
            <a:avLst/>
          </a:prstGeom>
        </p:spPr>
        <p:txBody>
          <a:bodyPr anchor="t" rtlCol="false" tIns="0" lIns="0" bIns="0" rIns="0">
            <a:spAutoFit/>
          </a:bodyPr>
          <a:lstStyle/>
          <a:p>
            <a:pPr algn="l">
              <a:lnSpc>
                <a:spcPts val="7600"/>
              </a:lnSpc>
            </a:pPr>
            <a:r>
              <a:rPr lang="en-US" sz="8000" b="true">
                <a:solidFill>
                  <a:srgbClr val="141414"/>
                </a:solidFill>
                <a:latin typeface="Nunito Sans Heavy"/>
                <a:ea typeface="Nunito Sans Heavy"/>
                <a:cs typeface="Nunito Sans Heavy"/>
                <a:sym typeface="Nunito Sans Heavy"/>
              </a:rPr>
              <a:t>Objectives</a:t>
            </a:r>
          </a:p>
        </p:txBody>
      </p:sp>
      <p:sp>
        <p:nvSpPr>
          <p:cNvPr name="TextBox 3" id="3"/>
          <p:cNvSpPr txBox="true"/>
          <p:nvPr/>
        </p:nvSpPr>
        <p:spPr>
          <a:xfrm rot="0">
            <a:off x="1085850" y="2638453"/>
            <a:ext cx="10799270" cy="457200"/>
          </a:xfrm>
          <a:prstGeom prst="rect">
            <a:avLst/>
          </a:prstGeom>
        </p:spPr>
        <p:txBody>
          <a:bodyPr anchor="t" rtlCol="false" tIns="0" lIns="0" bIns="0" rIns="0">
            <a:spAutoFit/>
          </a:bodyPr>
          <a:lstStyle/>
          <a:p>
            <a:pPr algn="l">
              <a:lnSpc>
                <a:spcPts val="3419"/>
              </a:lnSpc>
            </a:pPr>
            <a:r>
              <a:rPr lang="en-US" sz="3600" b="true">
                <a:solidFill>
                  <a:srgbClr val="3D85D3"/>
                </a:solidFill>
                <a:latin typeface="Nunito Sans Bold"/>
                <a:ea typeface="Nunito Sans Bold"/>
                <a:cs typeface="Nunito Sans Bold"/>
                <a:sym typeface="Nunito Sans Bold"/>
              </a:rPr>
              <a:t>Main Objective</a:t>
            </a:r>
          </a:p>
        </p:txBody>
      </p:sp>
      <p:grpSp>
        <p:nvGrpSpPr>
          <p:cNvPr name="Group 4" id="4"/>
          <p:cNvGrpSpPr/>
          <p:nvPr/>
        </p:nvGrpSpPr>
        <p:grpSpPr>
          <a:xfrm rot="0">
            <a:off x="6538972" y="4981603"/>
            <a:ext cx="5057657" cy="4276697"/>
            <a:chOff x="0" y="0"/>
            <a:chExt cx="2138577" cy="1808356"/>
          </a:xfrm>
        </p:grpSpPr>
        <p:sp>
          <p:nvSpPr>
            <p:cNvPr name="Freeform 5" id="5"/>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name="Group 6" id="6"/>
          <p:cNvGrpSpPr/>
          <p:nvPr/>
        </p:nvGrpSpPr>
        <p:grpSpPr>
          <a:xfrm rot="0">
            <a:off x="12125443" y="4981603"/>
            <a:ext cx="5057657" cy="4276697"/>
            <a:chOff x="0" y="0"/>
            <a:chExt cx="2138577" cy="1808356"/>
          </a:xfrm>
        </p:grpSpPr>
        <p:sp>
          <p:nvSpPr>
            <p:cNvPr name="Freeform 7" id="7"/>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name="Group 8" id="8"/>
          <p:cNvGrpSpPr/>
          <p:nvPr/>
        </p:nvGrpSpPr>
        <p:grpSpPr>
          <a:xfrm rot="0">
            <a:off x="952500" y="4981603"/>
            <a:ext cx="5057657" cy="4276697"/>
            <a:chOff x="0" y="0"/>
            <a:chExt cx="2138577" cy="1808356"/>
          </a:xfrm>
        </p:grpSpPr>
        <p:sp>
          <p:nvSpPr>
            <p:cNvPr name="Freeform 9" id="9"/>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sp>
        <p:nvSpPr>
          <p:cNvPr name="TextBox 10" id="10"/>
          <p:cNvSpPr txBox="true"/>
          <p:nvPr/>
        </p:nvSpPr>
        <p:spPr>
          <a:xfrm rot="0">
            <a:off x="1551791" y="5424732"/>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1</a:t>
            </a:r>
          </a:p>
        </p:txBody>
      </p:sp>
      <p:sp>
        <p:nvSpPr>
          <p:cNvPr name="TextBox 11" id="11"/>
          <p:cNvSpPr txBox="true"/>
          <p:nvPr/>
        </p:nvSpPr>
        <p:spPr>
          <a:xfrm rot="0">
            <a:off x="7315548" y="5388219"/>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2</a:t>
            </a:r>
          </a:p>
        </p:txBody>
      </p:sp>
      <p:sp>
        <p:nvSpPr>
          <p:cNvPr name="TextBox 12" id="12"/>
          <p:cNvSpPr txBox="true"/>
          <p:nvPr/>
        </p:nvSpPr>
        <p:spPr>
          <a:xfrm rot="0">
            <a:off x="12682212" y="5388219"/>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3</a:t>
            </a:r>
          </a:p>
        </p:txBody>
      </p:sp>
      <p:sp>
        <p:nvSpPr>
          <p:cNvPr name="TextBox 13" id="13"/>
          <p:cNvSpPr txBox="true"/>
          <p:nvPr/>
        </p:nvSpPr>
        <p:spPr>
          <a:xfrm rot="0">
            <a:off x="1207969" y="6547019"/>
            <a:ext cx="4635678" cy="1904493"/>
          </a:xfrm>
          <a:prstGeom prst="rect">
            <a:avLst/>
          </a:prstGeom>
        </p:spPr>
        <p:txBody>
          <a:bodyPr anchor="t" rtlCol="false" tIns="0" lIns="0" bIns="0" rIns="0">
            <a:spAutoFit/>
          </a:bodyPr>
          <a:lstStyle/>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Data collection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Image classification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pre-processing</a:t>
            </a:r>
          </a:p>
        </p:txBody>
      </p:sp>
      <p:sp>
        <p:nvSpPr>
          <p:cNvPr name="AutoShape 14" id="14"/>
          <p:cNvSpPr/>
          <p:nvPr/>
        </p:nvSpPr>
        <p:spPr>
          <a:xfrm rot="0">
            <a:off x="1402373" y="6150219"/>
            <a:ext cx="4310311" cy="0"/>
          </a:xfrm>
          <a:prstGeom prst="line">
            <a:avLst/>
          </a:prstGeom>
          <a:ln cap="rnd" w="28575">
            <a:solidFill>
              <a:srgbClr val="FFFFFF"/>
            </a:solidFill>
            <a:prstDash val="solid"/>
            <a:headEnd type="none" len="sm" w="sm"/>
            <a:tailEnd type="none" len="sm" w="sm"/>
          </a:ln>
        </p:spPr>
      </p:sp>
      <p:sp>
        <p:nvSpPr>
          <p:cNvPr name="AutoShape 15" id="15"/>
          <p:cNvSpPr/>
          <p:nvPr/>
        </p:nvSpPr>
        <p:spPr>
          <a:xfrm>
            <a:off x="6946323" y="6164507"/>
            <a:ext cx="4310311" cy="0"/>
          </a:xfrm>
          <a:prstGeom prst="line">
            <a:avLst/>
          </a:prstGeom>
          <a:ln cap="rnd" w="28575">
            <a:solidFill>
              <a:srgbClr val="FFFFFF"/>
            </a:solidFill>
            <a:prstDash val="solid"/>
            <a:headEnd type="none" len="sm" w="sm"/>
            <a:tailEnd type="none" len="sm" w="sm"/>
          </a:ln>
        </p:spPr>
      </p:sp>
      <p:sp>
        <p:nvSpPr>
          <p:cNvPr name="AutoShape 16" id="16"/>
          <p:cNvSpPr/>
          <p:nvPr/>
        </p:nvSpPr>
        <p:spPr>
          <a:xfrm rot="0">
            <a:off x="12532794" y="6150219"/>
            <a:ext cx="4310311" cy="0"/>
          </a:xfrm>
          <a:prstGeom prst="line">
            <a:avLst/>
          </a:prstGeom>
          <a:ln cap="rnd" w="28575">
            <a:solidFill>
              <a:srgbClr val="FFFFFF"/>
            </a:solidFill>
            <a:prstDash val="solid"/>
            <a:headEnd type="none" len="sm" w="sm"/>
            <a:tailEnd type="none" len="sm" w="sm"/>
          </a:ln>
        </p:spPr>
      </p:sp>
      <p:sp>
        <p:nvSpPr>
          <p:cNvPr name="TextBox 17" id="17"/>
          <p:cNvSpPr txBox="true"/>
          <p:nvPr/>
        </p:nvSpPr>
        <p:spPr>
          <a:xfrm rot="0">
            <a:off x="1085850" y="3343303"/>
            <a:ext cx="15823249" cy="885825"/>
          </a:xfrm>
          <a:prstGeom prst="rect">
            <a:avLst/>
          </a:prstGeom>
        </p:spPr>
        <p:txBody>
          <a:bodyPr anchor="t" rtlCol="false" tIns="0" lIns="0" bIns="0" rIns="0">
            <a:spAutoFit/>
          </a:bodyPr>
          <a:lstStyle/>
          <a:p>
            <a:pPr algn="l">
              <a:lnSpc>
                <a:spcPts val="3419"/>
              </a:lnSpc>
            </a:pPr>
            <a:r>
              <a:rPr lang="en-US" sz="3600" b="true">
                <a:solidFill>
                  <a:srgbClr val="141414"/>
                </a:solidFill>
                <a:latin typeface="Nunito Sans Bold"/>
                <a:ea typeface="Nunito Sans Bold"/>
                <a:cs typeface="Nunito Sans Bold"/>
                <a:sym typeface="Nunito Sans Bold"/>
              </a:rPr>
              <a:t>To detect whatever that can be affected to the vehicle by hitting on it and alerting the driver about the situation before it happened</a:t>
            </a:r>
          </a:p>
        </p:txBody>
      </p:sp>
      <p:sp>
        <p:nvSpPr>
          <p:cNvPr name="TextBox 18" id="18"/>
          <p:cNvSpPr txBox="true"/>
          <p:nvPr/>
        </p:nvSpPr>
        <p:spPr>
          <a:xfrm rot="0">
            <a:off x="6660586" y="6585119"/>
            <a:ext cx="4635678" cy="1222630"/>
          </a:xfrm>
          <a:prstGeom prst="rect">
            <a:avLst/>
          </a:prstGeom>
        </p:spPr>
        <p:txBody>
          <a:bodyPr anchor="t" rtlCol="false" tIns="0" lIns="0" bIns="0" rIns="0">
            <a:spAutoFit/>
          </a:bodyPr>
          <a:lstStyle/>
          <a:p>
            <a:pPr algn="l" marL="690877" indent="-345439" lvl="1">
              <a:lnSpc>
                <a:spcPts val="4831"/>
              </a:lnSpc>
              <a:buFont typeface="Arial"/>
              <a:buChar char="•"/>
            </a:pPr>
            <a:r>
              <a:rPr lang="en-US" sz="3199">
                <a:solidFill>
                  <a:srgbClr val="FFFFFF"/>
                </a:solidFill>
                <a:latin typeface="Source Sans Pro"/>
                <a:ea typeface="Source Sans Pro"/>
                <a:cs typeface="Source Sans Pro"/>
                <a:sym typeface="Source Sans Pro"/>
              </a:rPr>
              <a:t>Model implementation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Designing UIs </a:t>
            </a:r>
          </a:p>
        </p:txBody>
      </p:sp>
      <p:sp>
        <p:nvSpPr>
          <p:cNvPr name="TextBox 19" id="19"/>
          <p:cNvSpPr txBox="true"/>
          <p:nvPr/>
        </p:nvSpPr>
        <p:spPr>
          <a:xfrm rot="0">
            <a:off x="12047019" y="6652047"/>
            <a:ext cx="4981457" cy="1256793"/>
          </a:xfrm>
          <a:prstGeom prst="rect">
            <a:avLst/>
          </a:prstGeom>
        </p:spPr>
        <p:txBody>
          <a:bodyPr anchor="t" rtlCol="false" tIns="0" lIns="0" bIns="0" rIns="0">
            <a:spAutoFit/>
          </a:bodyPr>
          <a:lstStyle/>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UI implementation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Integration and testing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sp>
        <p:nvSpPr>
          <p:cNvPr name="Freeform 3" id="3"/>
          <p:cNvSpPr/>
          <p:nvPr/>
        </p:nvSpPr>
        <p:spPr>
          <a:xfrm flipH="false" flipV="false" rot="0">
            <a:off x="1584963" y="2257164"/>
            <a:ext cx="16182295" cy="7263312"/>
          </a:xfrm>
          <a:custGeom>
            <a:avLst/>
            <a:gdLst/>
            <a:ahLst/>
            <a:cxnLst/>
            <a:rect r="r" b="b" t="t" l="l"/>
            <a:pathLst>
              <a:path h="7263312" w="16182295">
                <a:moveTo>
                  <a:pt x="0" y="0"/>
                </a:moveTo>
                <a:lnTo>
                  <a:pt x="16182294" y="0"/>
                </a:lnTo>
                <a:lnTo>
                  <a:pt x="16182294" y="7263311"/>
                </a:lnTo>
                <a:lnTo>
                  <a:pt x="0" y="7263311"/>
                </a:lnTo>
                <a:lnTo>
                  <a:pt x="0" y="0"/>
                </a:lnTo>
                <a:close/>
              </a:path>
            </a:pathLst>
          </a:custGeom>
          <a:blipFill>
            <a:blip r:embed="rId2"/>
            <a:stretch>
              <a:fillRect l="0" t="-1110" r="-1343" b="-1110"/>
            </a:stretch>
          </a:blipFill>
        </p:spPr>
      </p:sp>
      <p:sp>
        <p:nvSpPr>
          <p:cNvPr name="TextBox 4" id="4"/>
          <p:cNvSpPr txBox="true"/>
          <p:nvPr/>
        </p:nvSpPr>
        <p:spPr>
          <a:xfrm rot="0">
            <a:off x="4130586" y="192088"/>
            <a:ext cx="10618296"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Architecture Diagram</a:t>
            </a:r>
          </a:p>
        </p:txBody>
      </p:sp>
      <p:sp>
        <p:nvSpPr>
          <p:cNvPr name="TextBox 5" id="5"/>
          <p:cNvSpPr txBox="true"/>
          <p:nvPr/>
        </p:nvSpPr>
        <p:spPr>
          <a:xfrm rot="0">
            <a:off x="3310386" y="1560512"/>
            <a:ext cx="12201547" cy="457200"/>
          </a:xfrm>
          <a:prstGeom prst="rect">
            <a:avLst/>
          </a:prstGeom>
        </p:spPr>
        <p:txBody>
          <a:bodyPr anchor="t" rtlCol="false" tIns="0" lIns="0" bIns="0" rIns="0">
            <a:spAutoFit/>
          </a:bodyPr>
          <a:lstStyle/>
          <a:p>
            <a:pPr algn="ctr">
              <a:lnSpc>
                <a:spcPts val="3419"/>
              </a:lnSpc>
            </a:pPr>
            <a:r>
              <a:rPr lang="en-US" b="true" sz="3600">
                <a:solidFill>
                  <a:srgbClr val="3D85D3"/>
                </a:solidFill>
                <a:latin typeface="Nunito Sans Bold"/>
                <a:ea typeface="Nunito Sans Bold"/>
                <a:cs typeface="Nunito Sans Bold"/>
                <a:sym typeface="Nunito Sans Bold"/>
              </a:rPr>
              <a:t>Blind spot identification with object detection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24332" y="2939947"/>
            <a:ext cx="3647115" cy="2410666"/>
            <a:chOff x="0" y="0"/>
            <a:chExt cx="2611057" cy="1725854"/>
          </a:xfrm>
        </p:grpSpPr>
        <p:sp>
          <p:nvSpPr>
            <p:cNvPr name="Freeform 3" id="3"/>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4" id="4"/>
          <p:cNvGrpSpPr>
            <a:grpSpLocks noChangeAspect="true"/>
          </p:cNvGrpSpPr>
          <p:nvPr/>
        </p:nvGrpSpPr>
        <p:grpSpPr>
          <a:xfrm rot="0">
            <a:off x="3814810" y="1760006"/>
            <a:ext cx="2359891" cy="2359882"/>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6" id="6"/>
          <p:cNvSpPr txBox="true"/>
          <p:nvPr/>
        </p:nvSpPr>
        <p:spPr>
          <a:xfrm rot="0">
            <a:off x="3814810" y="4394671"/>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Tenserflow</a:t>
            </a:r>
          </a:p>
        </p:txBody>
      </p:sp>
      <p:grpSp>
        <p:nvGrpSpPr>
          <p:cNvPr name="Group 7" id="7"/>
          <p:cNvGrpSpPr/>
          <p:nvPr/>
        </p:nvGrpSpPr>
        <p:grpSpPr>
          <a:xfrm rot="0">
            <a:off x="7379311" y="2958997"/>
            <a:ext cx="3647115" cy="2410666"/>
            <a:chOff x="0" y="0"/>
            <a:chExt cx="2611057" cy="1725854"/>
          </a:xfrm>
        </p:grpSpPr>
        <p:sp>
          <p:nvSpPr>
            <p:cNvPr name="Freeform 8" id="8"/>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9" id="9"/>
          <p:cNvGrpSpPr>
            <a:grpSpLocks noChangeAspect="true"/>
          </p:cNvGrpSpPr>
          <p:nvPr/>
        </p:nvGrpSpPr>
        <p:grpSpPr>
          <a:xfrm rot="0">
            <a:off x="7969788" y="1779056"/>
            <a:ext cx="2359891" cy="235988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sp>
        <p:nvSpPr>
          <p:cNvPr name="TextBox 11" id="11"/>
          <p:cNvSpPr txBox="true"/>
          <p:nvPr/>
        </p:nvSpPr>
        <p:spPr>
          <a:xfrm rot="0">
            <a:off x="8379363" y="431397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Python</a:t>
            </a:r>
          </a:p>
        </p:txBody>
      </p:sp>
      <p:grpSp>
        <p:nvGrpSpPr>
          <p:cNvPr name="Group 12" id="12"/>
          <p:cNvGrpSpPr/>
          <p:nvPr/>
        </p:nvGrpSpPr>
        <p:grpSpPr>
          <a:xfrm rot="0">
            <a:off x="7407886" y="6674494"/>
            <a:ext cx="3647115" cy="2410666"/>
            <a:chOff x="0" y="0"/>
            <a:chExt cx="2611057" cy="1725854"/>
          </a:xfrm>
        </p:grpSpPr>
        <p:sp>
          <p:nvSpPr>
            <p:cNvPr name="Freeform 13" id="13"/>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14" id="14"/>
          <p:cNvGrpSpPr>
            <a:grpSpLocks noChangeAspect="true"/>
          </p:cNvGrpSpPr>
          <p:nvPr/>
        </p:nvGrpSpPr>
        <p:grpSpPr>
          <a:xfrm rot="0">
            <a:off x="8080073" y="5441974"/>
            <a:ext cx="2359891" cy="2359882"/>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47" t="0" r="-16747" b="0"/>
              </a:stretch>
            </a:blipFill>
          </p:spPr>
        </p:sp>
      </p:grpSp>
      <p:sp>
        <p:nvSpPr>
          <p:cNvPr name="TextBox 16" id="16"/>
          <p:cNvSpPr txBox="true"/>
          <p:nvPr/>
        </p:nvSpPr>
        <p:spPr>
          <a:xfrm rot="0">
            <a:off x="1953410" y="439206"/>
            <a:ext cx="15518092"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Technologies and Algorithms</a:t>
            </a:r>
          </a:p>
        </p:txBody>
      </p:sp>
      <p:sp>
        <p:nvSpPr>
          <p:cNvPr name="TextBox 17" id="17"/>
          <p:cNvSpPr txBox="true"/>
          <p:nvPr/>
        </p:nvSpPr>
        <p:spPr>
          <a:xfrm rot="0">
            <a:off x="7872155" y="818285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Google Colab</a:t>
            </a:r>
          </a:p>
        </p:txBody>
      </p:sp>
      <p:grpSp>
        <p:nvGrpSpPr>
          <p:cNvPr name="Group 18" id="18"/>
          <p:cNvGrpSpPr/>
          <p:nvPr/>
        </p:nvGrpSpPr>
        <p:grpSpPr>
          <a:xfrm rot="0">
            <a:off x="11531251" y="2958997"/>
            <a:ext cx="3647115" cy="2410666"/>
            <a:chOff x="0" y="0"/>
            <a:chExt cx="2611057" cy="1725854"/>
          </a:xfrm>
        </p:grpSpPr>
        <p:sp>
          <p:nvSpPr>
            <p:cNvPr name="Freeform 19" id="19"/>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20" id="20"/>
          <p:cNvGrpSpPr>
            <a:grpSpLocks noChangeAspect="true"/>
          </p:cNvGrpSpPr>
          <p:nvPr/>
        </p:nvGrpSpPr>
        <p:grpSpPr>
          <a:xfrm rot="0">
            <a:off x="12419302" y="1779056"/>
            <a:ext cx="2174061" cy="2174052"/>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3872" r="0" b="0"/>
              </a:stretch>
            </a:blipFill>
          </p:spPr>
        </p:sp>
      </p:grpSp>
      <p:sp>
        <p:nvSpPr>
          <p:cNvPr name="TextBox 22" id="22"/>
          <p:cNvSpPr txBox="true"/>
          <p:nvPr/>
        </p:nvSpPr>
        <p:spPr>
          <a:xfrm rot="0">
            <a:off x="12688328" y="431397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Flutter</a:t>
            </a:r>
          </a:p>
        </p:txBody>
      </p:sp>
      <p:grpSp>
        <p:nvGrpSpPr>
          <p:cNvPr name="Group 23" id="23"/>
          <p:cNvGrpSpPr/>
          <p:nvPr/>
        </p:nvGrpSpPr>
        <p:grpSpPr>
          <a:xfrm rot="0">
            <a:off x="3252907" y="6674494"/>
            <a:ext cx="3647115" cy="2410666"/>
            <a:chOff x="0" y="0"/>
            <a:chExt cx="2611057" cy="1725854"/>
          </a:xfrm>
        </p:grpSpPr>
        <p:sp>
          <p:nvSpPr>
            <p:cNvPr name="Freeform 24" id="24"/>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25" id="25"/>
          <p:cNvGrpSpPr>
            <a:grpSpLocks noChangeAspect="true"/>
          </p:cNvGrpSpPr>
          <p:nvPr/>
        </p:nvGrpSpPr>
        <p:grpSpPr>
          <a:xfrm rot="0">
            <a:off x="3953669" y="5434394"/>
            <a:ext cx="2359891" cy="2359882"/>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0216" t="0" r="-66866" b="-46534"/>
              </a:stretch>
            </a:blipFill>
          </p:spPr>
        </p:sp>
      </p:grpSp>
      <p:sp>
        <p:nvSpPr>
          <p:cNvPr name="TextBox 27" id="27"/>
          <p:cNvSpPr txBox="true"/>
          <p:nvPr/>
        </p:nvSpPr>
        <p:spPr>
          <a:xfrm rot="0">
            <a:off x="3814810" y="8070500"/>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MobileNetV2</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827455" y="5575231"/>
            <a:ext cx="755627" cy="2057400"/>
          </a:xfrm>
          <a:custGeom>
            <a:avLst/>
            <a:gdLst/>
            <a:ahLst/>
            <a:cxnLst/>
            <a:rect r="r" b="b" t="t" l="l"/>
            <a:pathLst>
              <a:path h="2057400" w="755627">
                <a:moveTo>
                  <a:pt x="0" y="0"/>
                </a:moveTo>
                <a:lnTo>
                  <a:pt x="755627" y="0"/>
                </a:lnTo>
                <a:lnTo>
                  <a:pt x="75562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8288092" y="1691968"/>
            <a:ext cx="9528" cy="8288219"/>
          </a:xfrm>
          <a:prstGeom prst="line">
            <a:avLst/>
          </a:prstGeom>
          <a:ln cap="flat" w="38100">
            <a:solidFill>
              <a:srgbClr val="000000"/>
            </a:solidFill>
            <a:prstDash val="sysDot"/>
            <a:headEnd type="none" len="sm" w="sm"/>
            <a:tailEnd type="none" len="sm" w="sm"/>
          </a:ln>
        </p:spPr>
      </p:sp>
      <p:sp>
        <p:nvSpPr>
          <p:cNvPr name="Freeform 4" id="4"/>
          <p:cNvSpPr/>
          <p:nvPr/>
        </p:nvSpPr>
        <p:spPr>
          <a:xfrm flipH="false" flipV="false" rot="0">
            <a:off x="281186" y="2845777"/>
            <a:ext cx="5434357" cy="3083997"/>
          </a:xfrm>
          <a:custGeom>
            <a:avLst/>
            <a:gdLst/>
            <a:ahLst/>
            <a:cxnLst/>
            <a:rect r="r" b="b" t="t" l="l"/>
            <a:pathLst>
              <a:path h="3083997" w="5434357">
                <a:moveTo>
                  <a:pt x="0" y="0"/>
                </a:moveTo>
                <a:lnTo>
                  <a:pt x="5434357" y="0"/>
                </a:lnTo>
                <a:lnTo>
                  <a:pt x="5434357" y="3083997"/>
                </a:lnTo>
                <a:lnTo>
                  <a:pt x="0" y="3083997"/>
                </a:lnTo>
                <a:lnTo>
                  <a:pt x="0" y="0"/>
                </a:lnTo>
                <a:close/>
              </a:path>
            </a:pathLst>
          </a:custGeom>
          <a:blipFill>
            <a:blip r:embed="rId4"/>
            <a:stretch>
              <a:fillRect l="0" t="0" r="0" b="0"/>
            </a:stretch>
          </a:blipFill>
        </p:spPr>
      </p:sp>
      <p:sp>
        <p:nvSpPr>
          <p:cNvPr name="Freeform 5" id="5"/>
          <p:cNvSpPr/>
          <p:nvPr/>
        </p:nvSpPr>
        <p:spPr>
          <a:xfrm flipH="false" flipV="false" rot="0">
            <a:off x="281186" y="6719142"/>
            <a:ext cx="5434357" cy="2649249"/>
          </a:xfrm>
          <a:custGeom>
            <a:avLst/>
            <a:gdLst/>
            <a:ahLst/>
            <a:cxnLst/>
            <a:rect r="r" b="b" t="t" l="l"/>
            <a:pathLst>
              <a:path h="2649249" w="5434357">
                <a:moveTo>
                  <a:pt x="0" y="0"/>
                </a:moveTo>
                <a:lnTo>
                  <a:pt x="5434357" y="0"/>
                </a:lnTo>
                <a:lnTo>
                  <a:pt x="5434357" y="2649249"/>
                </a:lnTo>
                <a:lnTo>
                  <a:pt x="0" y="2649249"/>
                </a:lnTo>
                <a:lnTo>
                  <a:pt x="0" y="0"/>
                </a:lnTo>
                <a:close/>
              </a:path>
            </a:pathLst>
          </a:custGeom>
          <a:blipFill>
            <a:blip r:embed="rId5"/>
            <a:stretch>
              <a:fillRect l="0" t="0" r="0" b="0"/>
            </a:stretch>
          </a:blipFill>
        </p:spPr>
      </p:sp>
      <p:sp>
        <p:nvSpPr>
          <p:cNvPr name="Freeform 6" id="6"/>
          <p:cNvSpPr/>
          <p:nvPr/>
        </p:nvSpPr>
        <p:spPr>
          <a:xfrm flipH="false" flipV="false" rot="0">
            <a:off x="9789494" y="2536951"/>
            <a:ext cx="7085784" cy="3816065"/>
          </a:xfrm>
          <a:custGeom>
            <a:avLst/>
            <a:gdLst/>
            <a:ahLst/>
            <a:cxnLst/>
            <a:rect r="r" b="b" t="t" l="l"/>
            <a:pathLst>
              <a:path h="3816065" w="7085784">
                <a:moveTo>
                  <a:pt x="0" y="0"/>
                </a:moveTo>
                <a:lnTo>
                  <a:pt x="7085783" y="0"/>
                </a:lnTo>
                <a:lnTo>
                  <a:pt x="7085783" y="3816065"/>
                </a:lnTo>
                <a:lnTo>
                  <a:pt x="0" y="3816065"/>
                </a:lnTo>
                <a:lnTo>
                  <a:pt x="0" y="0"/>
                </a:lnTo>
                <a:close/>
              </a:path>
            </a:pathLst>
          </a:custGeom>
          <a:blipFill>
            <a:blip r:embed="rId6"/>
            <a:stretch>
              <a:fillRect l="0" t="-250" r="0" b="-250"/>
            </a:stretch>
          </a:blipFill>
        </p:spPr>
      </p:sp>
      <p:sp>
        <p:nvSpPr>
          <p:cNvPr name="Freeform 7" id="7"/>
          <p:cNvSpPr/>
          <p:nvPr/>
        </p:nvSpPr>
        <p:spPr>
          <a:xfrm flipH="false" flipV="false" rot="0">
            <a:off x="9567026" y="6603931"/>
            <a:ext cx="7599235" cy="3469627"/>
          </a:xfrm>
          <a:custGeom>
            <a:avLst/>
            <a:gdLst/>
            <a:ahLst/>
            <a:cxnLst/>
            <a:rect r="r" b="b" t="t" l="l"/>
            <a:pathLst>
              <a:path h="3469627" w="7599235">
                <a:moveTo>
                  <a:pt x="0" y="0"/>
                </a:moveTo>
                <a:lnTo>
                  <a:pt x="7599236" y="0"/>
                </a:lnTo>
                <a:lnTo>
                  <a:pt x="7599236" y="3469627"/>
                </a:lnTo>
                <a:lnTo>
                  <a:pt x="0" y="3469627"/>
                </a:lnTo>
                <a:lnTo>
                  <a:pt x="0" y="0"/>
                </a:lnTo>
                <a:close/>
              </a:path>
            </a:pathLst>
          </a:custGeom>
          <a:blipFill>
            <a:blip r:embed="rId7"/>
            <a:stretch>
              <a:fillRect l="-1803" t="-1701" r="0" b="-1701"/>
            </a:stretch>
          </a:blipFill>
        </p:spPr>
      </p:sp>
      <p:sp>
        <p:nvSpPr>
          <p:cNvPr name="TextBox 8" id="8"/>
          <p:cNvSpPr txBox="true"/>
          <p:nvPr/>
        </p:nvSpPr>
        <p:spPr>
          <a:xfrm rot="0">
            <a:off x="3611912" y="22541"/>
            <a:ext cx="14204899" cy="1269363"/>
          </a:xfrm>
          <a:prstGeom prst="rect">
            <a:avLst/>
          </a:prstGeom>
        </p:spPr>
        <p:txBody>
          <a:bodyPr anchor="t" rtlCol="false" tIns="0" lIns="0" bIns="0" rIns="0">
            <a:spAutoFit/>
          </a:bodyPr>
          <a:lstStyle/>
          <a:p>
            <a:pPr algn="l">
              <a:lnSpc>
                <a:spcPts val="10360"/>
              </a:lnSpc>
            </a:pPr>
            <a:r>
              <a:rPr lang="en-US" sz="7400" b="true">
                <a:solidFill>
                  <a:srgbClr val="141414"/>
                </a:solidFill>
                <a:latin typeface="Nunito Sans Heavy"/>
                <a:ea typeface="Nunito Sans Heavy"/>
                <a:cs typeface="Nunito Sans Heavy"/>
                <a:sym typeface="Nunito Sans Heavy"/>
              </a:rPr>
              <a:t>Evidences for Completion</a:t>
            </a:r>
          </a:p>
        </p:txBody>
      </p:sp>
      <p:sp>
        <p:nvSpPr>
          <p:cNvPr name="TextBox 9" id="9"/>
          <p:cNvSpPr txBox="true"/>
          <p:nvPr/>
        </p:nvSpPr>
        <p:spPr>
          <a:xfrm rot="0">
            <a:off x="702647" y="1879675"/>
            <a:ext cx="5124808" cy="932079"/>
          </a:xfrm>
          <a:prstGeom prst="rect">
            <a:avLst/>
          </a:prstGeom>
        </p:spPr>
        <p:txBody>
          <a:bodyPr anchor="t" rtlCol="false" tIns="0" lIns="0" bIns="0" rIns="0">
            <a:spAutoFit/>
          </a:bodyPr>
          <a:lstStyle/>
          <a:p>
            <a:pPr algn="ctr">
              <a:lnSpc>
                <a:spcPts val="3750"/>
              </a:lnSpc>
            </a:pPr>
            <a:r>
              <a:rPr lang="en-US" sz="2678" b="true">
                <a:solidFill>
                  <a:srgbClr val="3D85D3"/>
                </a:solidFill>
                <a:latin typeface="Nunito Sans Heavy"/>
                <a:ea typeface="Nunito Sans Heavy"/>
                <a:cs typeface="Nunito Sans Heavy"/>
                <a:sym typeface="Nunito Sans Heavy"/>
              </a:rPr>
              <a:t>Architecture of Implementation</a:t>
            </a:r>
          </a:p>
          <a:p>
            <a:pPr algn="ctr">
              <a:lnSpc>
                <a:spcPts val="3750"/>
              </a:lnSpc>
              <a:spcBef>
                <a:spcPct val="0"/>
              </a:spcBef>
            </a:pPr>
          </a:p>
        </p:txBody>
      </p:sp>
      <p:sp>
        <p:nvSpPr>
          <p:cNvPr name="TextBox 10" id="10"/>
          <p:cNvSpPr txBox="true"/>
          <p:nvPr/>
        </p:nvSpPr>
        <p:spPr>
          <a:xfrm rot="0">
            <a:off x="6205268" y="5875954"/>
            <a:ext cx="2092352" cy="1408329"/>
          </a:xfrm>
          <a:prstGeom prst="rect">
            <a:avLst/>
          </a:prstGeom>
        </p:spPr>
        <p:txBody>
          <a:bodyPr anchor="t" rtlCol="false" tIns="0" lIns="0" bIns="0" rIns="0">
            <a:spAutoFit/>
          </a:bodyPr>
          <a:lstStyle/>
          <a:p>
            <a:pPr algn="ctr">
              <a:lnSpc>
                <a:spcPts val="3750"/>
              </a:lnSpc>
              <a:spcBef>
                <a:spcPct val="0"/>
              </a:spcBef>
            </a:pPr>
            <a:r>
              <a:rPr lang="en-US" b="true" sz="2678">
                <a:solidFill>
                  <a:srgbClr val="3D85D3"/>
                </a:solidFill>
                <a:latin typeface="Nunito Sans Heavy"/>
                <a:ea typeface="Nunito Sans Heavy"/>
                <a:cs typeface="Nunito Sans Heavy"/>
                <a:sym typeface="Nunito Sans Heavy"/>
              </a:rPr>
              <a:t>Frontend and Backend</a:t>
            </a:r>
          </a:p>
        </p:txBody>
      </p:sp>
      <p:sp>
        <p:nvSpPr>
          <p:cNvPr name="TextBox 11" id="11"/>
          <p:cNvSpPr txBox="true"/>
          <p:nvPr/>
        </p:nvSpPr>
        <p:spPr>
          <a:xfrm rot="0">
            <a:off x="9158764" y="1913698"/>
            <a:ext cx="8100536" cy="455829"/>
          </a:xfrm>
          <a:prstGeom prst="rect">
            <a:avLst/>
          </a:prstGeom>
        </p:spPr>
        <p:txBody>
          <a:bodyPr anchor="t" rtlCol="false" tIns="0" lIns="0" bIns="0" rIns="0">
            <a:spAutoFit/>
          </a:bodyPr>
          <a:lstStyle/>
          <a:p>
            <a:pPr algn="ctr">
              <a:lnSpc>
                <a:spcPts val="3750"/>
              </a:lnSpc>
              <a:spcBef>
                <a:spcPct val="0"/>
              </a:spcBef>
            </a:pPr>
            <a:r>
              <a:rPr lang="en-US" b="true" sz="2678">
                <a:solidFill>
                  <a:srgbClr val="3D85D3"/>
                </a:solidFill>
                <a:latin typeface="Nunito Sans Heavy"/>
                <a:ea typeface="Nunito Sans Heavy"/>
                <a:cs typeface="Nunito Sans Heavy"/>
                <a:sym typeface="Nunito Sans Heavy"/>
              </a:rPr>
              <a:t>Model training using google colab ( MobileNetV2)</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grpSp>
        <p:nvGrpSpPr>
          <p:cNvPr name="Group 3" id="3"/>
          <p:cNvGrpSpPr/>
          <p:nvPr/>
        </p:nvGrpSpPr>
        <p:grpSpPr>
          <a:xfrm rot="0">
            <a:off x="15431707" y="652440"/>
            <a:ext cx="4530667" cy="1335110"/>
            <a:chOff x="0" y="0"/>
            <a:chExt cx="1193262" cy="351634"/>
          </a:xfrm>
        </p:grpSpPr>
        <p:sp>
          <p:nvSpPr>
            <p:cNvPr name="Freeform 4" id="4"/>
            <p:cNvSpPr/>
            <p:nvPr/>
          </p:nvSpPr>
          <p:spPr>
            <a:xfrm flipH="false" flipV="false" rot="0">
              <a:off x="0" y="0"/>
              <a:ext cx="1193262" cy="351634"/>
            </a:xfrm>
            <a:custGeom>
              <a:avLst/>
              <a:gdLst/>
              <a:ahLst/>
              <a:cxnLst/>
              <a:rect r="r" b="b" t="t" l="l"/>
              <a:pathLst>
                <a:path h="351634" w="1193262">
                  <a:moveTo>
                    <a:pt x="87148" y="0"/>
                  </a:moveTo>
                  <a:lnTo>
                    <a:pt x="1106114" y="0"/>
                  </a:lnTo>
                  <a:cubicBezTo>
                    <a:pt x="1154245" y="0"/>
                    <a:pt x="1193262" y="39017"/>
                    <a:pt x="1193262" y="87148"/>
                  </a:cubicBezTo>
                  <a:lnTo>
                    <a:pt x="1193262" y="264486"/>
                  </a:lnTo>
                  <a:cubicBezTo>
                    <a:pt x="1193262" y="312616"/>
                    <a:pt x="1154245" y="351634"/>
                    <a:pt x="1106114" y="351634"/>
                  </a:cubicBezTo>
                  <a:lnTo>
                    <a:pt x="87148" y="351634"/>
                  </a:lnTo>
                  <a:cubicBezTo>
                    <a:pt x="39017" y="351634"/>
                    <a:pt x="0" y="312616"/>
                    <a:pt x="0" y="264486"/>
                  </a:cubicBezTo>
                  <a:lnTo>
                    <a:pt x="0" y="87148"/>
                  </a:lnTo>
                  <a:cubicBezTo>
                    <a:pt x="0" y="39017"/>
                    <a:pt x="39017" y="0"/>
                    <a:pt x="87148" y="0"/>
                  </a:cubicBezTo>
                  <a:close/>
                </a:path>
              </a:pathLst>
            </a:custGeom>
            <a:solidFill>
              <a:srgbClr val="3D85D3"/>
            </a:solidFill>
          </p:spPr>
        </p:sp>
        <p:sp>
          <p:nvSpPr>
            <p:cNvPr name="TextBox 5" id="5"/>
            <p:cNvSpPr txBox="true"/>
            <p:nvPr/>
          </p:nvSpPr>
          <p:spPr>
            <a:xfrm>
              <a:off x="0" y="28575"/>
              <a:ext cx="1193262" cy="323059"/>
            </a:xfrm>
            <a:prstGeom prst="rect">
              <a:avLst/>
            </a:prstGeom>
          </p:spPr>
          <p:txBody>
            <a:bodyPr anchor="ctr" rtlCol="false" tIns="50800" lIns="50800" bIns="50800" rIns="50800"/>
            <a:lstStyle/>
            <a:p>
              <a:pPr algn="ctr">
                <a:lnSpc>
                  <a:spcPts val="2691"/>
                </a:lnSpc>
              </a:pPr>
            </a:p>
          </p:txBody>
        </p:sp>
      </p:grpSp>
      <p:sp>
        <p:nvSpPr>
          <p:cNvPr name="TextBox 6" id="6"/>
          <p:cNvSpPr txBox="true"/>
          <p:nvPr/>
        </p:nvSpPr>
        <p:spPr>
          <a:xfrm rot="0">
            <a:off x="5785360" y="892958"/>
            <a:ext cx="12730514" cy="1035050"/>
          </a:xfrm>
          <a:prstGeom prst="rect">
            <a:avLst/>
          </a:prstGeom>
        </p:spPr>
        <p:txBody>
          <a:bodyPr anchor="t" rtlCol="false" tIns="0" lIns="0" bIns="0" rIns="0">
            <a:spAutoFit/>
          </a:bodyPr>
          <a:lstStyle/>
          <a:p>
            <a:pPr algn="ctr">
              <a:lnSpc>
                <a:spcPts val="7600"/>
              </a:lnSpc>
            </a:pPr>
            <a:r>
              <a:rPr lang="en-US" b="true" sz="8000">
                <a:solidFill>
                  <a:srgbClr val="141414"/>
                </a:solidFill>
                <a:latin typeface="Nunito Sans Heavy"/>
                <a:ea typeface="Nunito Sans Heavy"/>
                <a:cs typeface="Nunito Sans Heavy"/>
                <a:sym typeface="Nunito Sans Heavy"/>
              </a:rPr>
              <a:t>References</a:t>
            </a:r>
          </a:p>
        </p:txBody>
      </p:sp>
      <p:sp>
        <p:nvSpPr>
          <p:cNvPr name="TextBox 7" id="7"/>
          <p:cNvSpPr txBox="true"/>
          <p:nvPr/>
        </p:nvSpPr>
        <p:spPr>
          <a:xfrm rot="0">
            <a:off x="1181912" y="2732734"/>
            <a:ext cx="16799665" cy="5948553"/>
          </a:xfrm>
          <a:prstGeom prst="rect">
            <a:avLst/>
          </a:prstGeom>
        </p:spPr>
        <p:txBody>
          <a:bodyPr anchor="t" rtlCol="false" tIns="0" lIns="0" bIns="0" rIns="0">
            <a:spAutoFit/>
          </a:bodyPr>
          <a:lstStyle/>
          <a:p>
            <a:pPr algn="l">
              <a:lnSpc>
                <a:spcPts val="3906"/>
              </a:lnSpc>
            </a:pPr>
            <a:r>
              <a:rPr lang="en-US" sz="3100" spc="80" b="true">
                <a:solidFill>
                  <a:srgbClr val="3D85D3"/>
                </a:solidFill>
                <a:latin typeface="Nunito Sans Bold"/>
                <a:ea typeface="Nunito Sans Bold"/>
                <a:cs typeface="Nunito Sans Bold"/>
                <a:sym typeface="Nunito Sans Bold"/>
              </a:rPr>
              <a:t>[1]  "Object Detection for Road Safety," University of Moratuwa, 2021. This study focused on developing a basic object detection system using image processing techniques but did not integrate real-time monitoring or distance measurement.</a:t>
            </a:r>
          </a:p>
          <a:p>
            <a:pPr algn="l">
              <a:lnSpc>
                <a:spcPts val="3906"/>
              </a:lnSpc>
            </a:pPr>
          </a:p>
          <a:p>
            <a:pPr algn="l">
              <a:lnSpc>
                <a:spcPts val="3906"/>
              </a:lnSpc>
            </a:pPr>
            <a:r>
              <a:rPr lang="en-US" sz="3100" spc="80" b="true">
                <a:solidFill>
                  <a:srgbClr val="3D85D3"/>
                </a:solidFill>
                <a:latin typeface="Nunito Sans Bold"/>
                <a:ea typeface="Nunito Sans Bold"/>
                <a:cs typeface="Nunito Sans Bold"/>
                <a:sym typeface="Nunito Sans Bold"/>
              </a:rPr>
              <a:t>[2]  "Traffic Alert Systems in Sri Lanka," University of Peradeniya, 2022. This research highlighted the development of traffic alert systems to inform drivers of upcoming traffic jams but did not link this with blind spot detection capabilities.</a:t>
            </a:r>
          </a:p>
          <a:p>
            <a:pPr algn="l">
              <a:lnSpc>
                <a:spcPts val="3906"/>
              </a:lnSpc>
            </a:pPr>
          </a:p>
          <a:p>
            <a:pPr algn="l">
              <a:lnSpc>
                <a:spcPts val="3906"/>
              </a:lnSpc>
            </a:pPr>
            <a:r>
              <a:rPr lang="en-US" sz="3100" spc="80" b="true">
                <a:solidFill>
                  <a:srgbClr val="3D85D3"/>
                </a:solidFill>
                <a:latin typeface="Nunito Sans Bold"/>
                <a:ea typeface="Nunito Sans Bold"/>
                <a:cs typeface="Nunito Sans Bold"/>
                <a:sym typeface="Nunito Sans Bold"/>
              </a:rPr>
              <a:t>[3]  "Enhancing Road Safety with ADAS," University of Colombo, 2023. This paper discussed various ADAS features but lacked a comprehensive approach to integrating blind spot detection with distance measurement.</a:t>
            </a:r>
          </a:p>
          <a:p>
            <a:pPr algn="l">
              <a:lnSpc>
                <a:spcPts val="3906"/>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484733"/>
            <a:ext cx="5183616" cy="51836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85D3"/>
            </a:solidFill>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691"/>
                </a:lnSpc>
              </a:pPr>
            </a:p>
          </p:txBody>
        </p:sp>
      </p:grpSp>
      <p:sp>
        <p:nvSpPr>
          <p:cNvPr name="TextBox 5" id="5"/>
          <p:cNvSpPr txBox="true"/>
          <p:nvPr/>
        </p:nvSpPr>
        <p:spPr>
          <a:xfrm rot="0">
            <a:off x="6740131" y="3249515"/>
            <a:ext cx="11120458" cy="2716530"/>
          </a:xfrm>
          <a:prstGeom prst="rect">
            <a:avLst/>
          </a:prstGeom>
        </p:spPr>
        <p:txBody>
          <a:bodyPr anchor="t" rtlCol="false" tIns="0" lIns="0" bIns="0" rIns="0">
            <a:spAutoFit/>
          </a:bodyPr>
          <a:lstStyle/>
          <a:p>
            <a:pPr algn="l">
              <a:lnSpc>
                <a:spcPts val="10919"/>
              </a:lnSpc>
            </a:pPr>
            <a:r>
              <a:rPr lang="en-US" sz="7800" b="true">
                <a:solidFill>
                  <a:srgbClr val="141414"/>
                </a:solidFill>
                <a:latin typeface="Nunito Sans Heavy"/>
                <a:ea typeface="Nunito Sans Heavy"/>
                <a:cs typeface="Nunito Sans Heavy"/>
                <a:sym typeface="Nunito Sans Heavy"/>
              </a:rPr>
              <a:t>Parking Spot detection with parking alignment</a:t>
            </a:r>
          </a:p>
        </p:txBody>
      </p:sp>
      <p:sp>
        <p:nvSpPr>
          <p:cNvPr name="TextBox 6" id="6"/>
          <p:cNvSpPr txBox="true"/>
          <p:nvPr/>
        </p:nvSpPr>
        <p:spPr>
          <a:xfrm rot="0">
            <a:off x="6863956" y="7076441"/>
            <a:ext cx="11120458" cy="800103"/>
          </a:xfrm>
          <a:prstGeom prst="rect">
            <a:avLst/>
          </a:prstGeom>
        </p:spPr>
        <p:txBody>
          <a:bodyPr anchor="t" rtlCol="false" tIns="0" lIns="0" bIns="0" rIns="0">
            <a:spAutoFit/>
          </a:bodyPr>
          <a:lstStyle/>
          <a:p>
            <a:pPr algn="l">
              <a:lnSpc>
                <a:spcPts val="5985"/>
              </a:lnSpc>
            </a:pPr>
            <a:r>
              <a:rPr lang="en-US" sz="6300">
                <a:solidFill>
                  <a:srgbClr val="141414"/>
                </a:solidFill>
                <a:latin typeface="Nunito Sans"/>
                <a:ea typeface="Nunito Sans"/>
                <a:cs typeface="Nunito Sans"/>
                <a:sym typeface="Nunito Sans"/>
              </a:rPr>
              <a:t>Neelawala P.K.N.G.K.B.</a:t>
            </a:r>
          </a:p>
        </p:txBody>
      </p:sp>
      <p:sp>
        <p:nvSpPr>
          <p:cNvPr name="TextBox 7" id="7"/>
          <p:cNvSpPr txBox="true"/>
          <p:nvPr/>
        </p:nvSpPr>
        <p:spPr>
          <a:xfrm rot="0">
            <a:off x="6883006" y="7971795"/>
            <a:ext cx="7262985" cy="565309"/>
          </a:xfrm>
          <a:prstGeom prst="rect">
            <a:avLst/>
          </a:prstGeom>
        </p:spPr>
        <p:txBody>
          <a:bodyPr anchor="t" rtlCol="false" tIns="0" lIns="0" bIns="0" rIns="0">
            <a:spAutoFit/>
          </a:bodyPr>
          <a:lstStyle/>
          <a:p>
            <a:pPr algn="l">
              <a:lnSpc>
                <a:spcPts val="4126"/>
              </a:lnSpc>
            </a:pPr>
            <a:r>
              <a:rPr lang="en-US" sz="4343" b="true">
                <a:solidFill>
                  <a:srgbClr val="3D85D3"/>
                </a:solidFill>
                <a:latin typeface="Nunito Sans Bold"/>
                <a:ea typeface="Nunito Sans Bold"/>
                <a:cs typeface="Nunito Sans Bold"/>
                <a:sym typeface="Nunito Sans Bold"/>
              </a:rPr>
              <a:t>IT21231728</a:t>
            </a:r>
          </a:p>
        </p:txBody>
      </p:sp>
      <p:sp>
        <p:nvSpPr>
          <p:cNvPr name="TextBox 8" id="8"/>
          <p:cNvSpPr txBox="true"/>
          <p:nvPr/>
        </p:nvSpPr>
        <p:spPr>
          <a:xfrm rot="0">
            <a:off x="6740131" y="2132308"/>
            <a:ext cx="6353582" cy="504825"/>
          </a:xfrm>
          <a:prstGeom prst="rect">
            <a:avLst/>
          </a:prstGeom>
        </p:spPr>
        <p:txBody>
          <a:bodyPr anchor="t" rtlCol="false" tIns="0" lIns="0" bIns="0" rIns="0">
            <a:spAutoFit/>
          </a:bodyPr>
          <a:lstStyle/>
          <a:p>
            <a:pPr algn="l">
              <a:lnSpc>
                <a:spcPts val="3704"/>
              </a:lnSpc>
            </a:pPr>
            <a:r>
              <a:rPr lang="en-US" sz="3899" b="true">
                <a:solidFill>
                  <a:srgbClr val="3D85D3"/>
                </a:solidFill>
                <a:latin typeface="Nunito Sans Bold"/>
                <a:ea typeface="Nunito Sans Bold"/>
                <a:cs typeface="Nunito Sans Bold"/>
                <a:sym typeface="Nunito Sans Bold"/>
              </a:rPr>
              <a:t>Component 4</a:t>
            </a:r>
          </a:p>
        </p:txBody>
      </p:sp>
      <p:grpSp>
        <p:nvGrpSpPr>
          <p:cNvPr name="Group 9" id="9"/>
          <p:cNvGrpSpPr>
            <a:grpSpLocks noChangeAspect="true"/>
          </p:cNvGrpSpPr>
          <p:nvPr/>
        </p:nvGrpSpPr>
        <p:grpSpPr>
          <a:xfrm rot="0">
            <a:off x="1358739" y="2699008"/>
            <a:ext cx="4853576" cy="4853557"/>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245" t="-5203" r="-29787" b="-36700"/>
              </a:stretch>
            </a:blip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049657" y="7834137"/>
            <a:ext cx="0" cy="571508"/>
          </a:xfrm>
          <a:prstGeom prst="line">
            <a:avLst/>
          </a:prstGeom>
          <a:ln cap="rnd" w="76200">
            <a:solidFill>
              <a:srgbClr val="FFFFFF"/>
            </a:solidFill>
            <a:prstDash val="solid"/>
            <a:headEnd type="none" len="sm" w="sm"/>
            <a:tailEnd type="arrow" len="sm" w="med"/>
          </a:ln>
        </p:spPr>
      </p:sp>
      <p:graphicFrame>
        <p:nvGraphicFramePr>
          <p:cNvPr name="Table 3" id="3"/>
          <p:cNvGraphicFramePr>
            <a:graphicFrameLocks noGrp="true"/>
          </p:cNvGraphicFramePr>
          <p:nvPr/>
        </p:nvGraphicFramePr>
        <p:xfrm>
          <a:off x="2305608" y="2987907"/>
          <a:ext cx="13618765" cy="6146459"/>
        </p:xfrm>
        <a:graphic>
          <a:graphicData uri="http://schemas.openxmlformats.org/drawingml/2006/table">
            <a:tbl>
              <a:tblPr/>
              <a:tblGrid>
                <a:gridCol w="4308039"/>
                <a:gridCol w="2429817"/>
                <a:gridCol w="2322038"/>
                <a:gridCol w="2279436"/>
                <a:gridCol w="2279436"/>
              </a:tblGrid>
              <a:tr h="1487871">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Proposed System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Detecting parkings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Parking alignment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Night time visibility</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Real time results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Assistance by narration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Freeform 4" id="4"/>
          <p:cNvSpPr/>
          <p:nvPr/>
        </p:nvSpPr>
        <p:spPr>
          <a:xfrm flipH="false" flipV="false" rot="0">
            <a:off x="9900271" y="4553502"/>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5" id="5"/>
          <p:cNvSpPr/>
          <p:nvPr/>
        </p:nvSpPr>
        <p:spPr>
          <a:xfrm flipH="false" flipV="false" rot="0">
            <a:off x="14541207" y="4540573"/>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040910" y="421327"/>
            <a:ext cx="10618296"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Research Gap</a:t>
            </a:r>
          </a:p>
        </p:txBody>
      </p:sp>
      <p:sp>
        <p:nvSpPr>
          <p:cNvPr name="TextBox 7" id="7"/>
          <p:cNvSpPr txBox="true"/>
          <p:nvPr/>
        </p:nvSpPr>
        <p:spPr>
          <a:xfrm rot="0">
            <a:off x="5800149" y="1885002"/>
            <a:ext cx="12201547" cy="457200"/>
          </a:xfrm>
          <a:prstGeom prst="rect">
            <a:avLst/>
          </a:prstGeom>
        </p:spPr>
        <p:txBody>
          <a:bodyPr anchor="t" rtlCol="false" tIns="0" lIns="0" bIns="0" rIns="0">
            <a:spAutoFit/>
          </a:bodyPr>
          <a:lstStyle/>
          <a:p>
            <a:pPr algn="l">
              <a:lnSpc>
                <a:spcPts val="3419"/>
              </a:lnSpc>
            </a:pPr>
            <a:r>
              <a:rPr lang="en-US" sz="3600" b="true">
                <a:solidFill>
                  <a:srgbClr val="3D85D3"/>
                </a:solidFill>
                <a:latin typeface="Nunito Sans Bold"/>
                <a:ea typeface="Nunito Sans Bold"/>
                <a:cs typeface="Nunito Sans Bold"/>
                <a:sym typeface="Nunito Sans Bold"/>
              </a:rPr>
              <a:t>Comparison with existing projects</a:t>
            </a:r>
          </a:p>
        </p:txBody>
      </p:sp>
      <p:sp>
        <p:nvSpPr>
          <p:cNvPr name="Freeform 8" id="8"/>
          <p:cNvSpPr/>
          <p:nvPr/>
        </p:nvSpPr>
        <p:spPr>
          <a:xfrm flipH="false" flipV="false" rot="0">
            <a:off x="14541207" y="5505834"/>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541207" y="6518337"/>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541207" y="7483598"/>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41207" y="8448476"/>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7405110" y="4540573"/>
            <a:ext cx="599560" cy="555302"/>
          </a:xfrm>
          <a:custGeom>
            <a:avLst/>
            <a:gdLst/>
            <a:ahLst/>
            <a:cxnLst/>
            <a:rect r="r" b="b" t="t" l="l"/>
            <a:pathLst>
              <a:path h="555302" w="599560">
                <a:moveTo>
                  <a:pt x="0" y="0"/>
                </a:moveTo>
                <a:lnTo>
                  <a:pt x="599559" y="0"/>
                </a:lnTo>
                <a:lnTo>
                  <a:pt x="599559"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405110" y="5505834"/>
            <a:ext cx="599560" cy="555302"/>
          </a:xfrm>
          <a:custGeom>
            <a:avLst/>
            <a:gdLst/>
            <a:ahLst/>
            <a:cxnLst/>
            <a:rect r="r" b="b" t="t" l="l"/>
            <a:pathLst>
              <a:path h="555302" w="599560">
                <a:moveTo>
                  <a:pt x="0" y="0"/>
                </a:moveTo>
                <a:lnTo>
                  <a:pt x="599559" y="0"/>
                </a:lnTo>
                <a:lnTo>
                  <a:pt x="599559"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2144884" y="7483598"/>
            <a:ext cx="599560" cy="555302"/>
          </a:xfrm>
          <a:custGeom>
            <a:avLst/>
            <a:gdLst/>
            <a:ahLst/>
            <a:cxnLst/>
            <a:rect r="r" b="b" t="t" l="l"/>
            <a:pathLst>
              <a:path h="555302" w="599560">
                <a:moveTo>
                  <a:pt x="0" y="0"/>
                </a:moveTo>
                <a:lnTo>
                  <a:pt x="599559" y="0"/>
                </a:lnTo>
                <a:lnTo>
                  <a:pt x="599559"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900271" y="8448476"/>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9900271" y="6518337"/>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7472466" y="8454940"/>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18" id="18"/>
          <p:cNvSpPr/>
          <p:nvPr/>
        </p:nvSpPr>
        <p:spPr>
          <a:xfrm flipH="false" flipV="false" rot="0">
            <a:off x="12144884" y="6531266"/>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19" id="19"/>
          <p:cNvSpPr/>
          <p:nvPr/>
        </p:nvSpPr>
        <p:spPr>
          <a:xfrm flipH="false" flipV="false" rot="0">
            <a:off x="9933949" y="7483598"/>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20" id="20"/>
          <p:cNvSpPr/>
          <p:nvPr/>
        </p:nvSpPr>
        <p:spPr>
          <a:xfrm flipH="false" flipV="false" rot="0">
            <a:off x="12178562" y="8448476"/>
            <a:ext cx="532203" cy="542373"/>
          </a:xfrm>
          <a:custGeom>
            <a:avLst/>
            <a:gdLst/>
            <a:ahLst/>
            <a:cxnLst/>
            <a:rect r="r" b="b" t="t" l="l"/>
            <a:pathLst>
              <a:path h="542373" w="532203">
                <a:moveTo>
                  <a:pt x="0" y="0"/>
                </a:moveTo>
                <a:lnTo>
                  <a:pt x="532203" y="0"/>
                </a:lnTo>
                <a:lnTo>
                  <a:pt x="532203" y="542372"/>
                </a:lnTo>
                <a:lnTo>
                  <a:pt x="0" y="542372"/>
                </a:lnTo>
                <a:lnTo>
                  <a:pt x="0" y="0"/>
                </a:lnTo>
                <a:close/>
              </a:path>
            </a:pathLst>
          </a:custGeom>
          <a:blipFill>
            <a:blip r:embed="rId2"/>
            <a:stretch>
              <a:fillRect l="0" t="0" r="0" b="0"/>
            </a:stretch>
          </a:blipFill>
        </p:spPr>
      </p:sp>
      <p:sp>
        <p:nvSpPr>
          <p:cNvPr name="Freeform 21" id="21"/>
          <p:cNvSpPr/>
          <p:nvPr/>
        </p:nvSpPr>
        <p:spPr>
          <a:xfrm flipH="false" flipV="false" rot="0">
            <a:off x="9900271" y="5518764"/>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22" id="22"/>
          <p:cNvSpPr/>
          <p:nvPr/>
        </p:nvSpPr>
        <p:spPr>
          <a:xfrm flipH="false" flipV="false" rot="0">
            <a:off x="12144884" y="4540573"/>
            <a:ext cx="532203" cy="542373"/>
          </a:xfrm>
          <a:custGeom>
            <a:avLst/>
            <a:gdLst/>
            <a:ahLst/>
            <a:cxnLst/>
            <a:rect r="r" b="b" t="t" l="l"/>
            <a:pathLst>
              <a:path h="542373" w="532203">
                <a:moveTo>
                  <a:pt x="0" y="0"/>
                </a:moveTo>
                <a:lnTo>
                  <a:pt x="532203" y="0"/>
                </a:lnTo>
                <a:lnTo>
                  <a:pt x="532203" y="542372"/>
                </a:lnTo>
                <a:lnTo>
                  <a:pt x="0" y="542372"/>
                </a:lnTo>
                <a:lnTo>
                  <a:pt x="0" y="0"/>
                </a:lnTo>
                <a:close/>
              </a:path>
            </a:pathLst>
          </a:custGeom>
          <a:blipFill>
            <a:blip r:embed="rId2"/>
            <a:stretch>
              <a:fillRect l="0" t="0" r="0" b="0"/>
            </a:stretch>
          </a:blipFill>
        </p:spPr>
      </p:sp>
      <p:sp>
        <p:nvSpPr>
          <p:cNvPr name="Freeform 23" id="23"/>
          <p:cNvSpPr/>
          <p:nvPr/>
        </p:nvSpPr>
        <p:spPr>
          <a:xfrm flipH="false" flipV="false" rot="0">
            <a:off x="12144884" y="5505834"/>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24" id="24"/>
          <p:cNvSpPr/>
          <p:nvPr/>
        </p:nvSpPr>
        <p:spPr>
          <a:xfrm flipH="false" flipV="false" rot="0">
            <a:off x="7472466" y="6531266"/>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25" id="25"/>
          <p:cNvSpPr/>
          <p:nvPr/>
        </p:nvSpPr>
        <p:spPr>
          <a:xfrm flipH="false" flipV="false" rot="0">
            <a:off x="7472466" y="7496528"/>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724219" y="2663295"/>
            <a:ext cx="2360262" cy="2360253"/>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44" t="-13206" r="0" b="-36361"/>
              </a:stretch>
            </a:blipFill>
          </p:spPr>
        </p:sp>
      </p:grpSp>
      <p:grpSp>
        <p:nvGrpSpPr>
          <p:cNvPr name="Group 4" id="4"/>
          <p:cNvGrpSpPr>
            <a:grpSpLocks noChangeAspect="true"/>
          </p:cNvGrpSpPr>
          <p:nvPr/>
        </p:nvGrpSpPr>
        <p:grpSpPr>
          <a:xfrm rot="0">
            <a:off x="9854004" y="2615732"/>
            <a:ext cx="2360262" cy="2360253"/>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4633" t="-26535" r="-35053" b="-99989"/>
              </a:stretch>
            </a:blipFill>
          </p:spPr>
        </p:sp>
      </p:grpSp>
      <p:grpSp>
        <p:nvGrpSpPr>
          <p:cNvPr name="Group 6" id="6"/>
          <p:cNvGrpSpPr>
            <a:grpSpLocks noChangeAspect="true"/>
          </p:cNvGrpSpPr>
          <p:nvPr/>
        </p:nvGrpSpPr>
        <p:grpSpPr>
          <a:xfrm rot="0">
            <a:off x="1595751" y="2597679"/>
            <a:ext cx="2360262" cy="2360253"/>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7761" t="-51960" r="-60614" b="-191229"/>
              </a:stretch>
            </a:blipFill>
          </p:spPr>
        </p:sp>
      </p:grpSp>
      <p:sp>
        <p:nvSpPr>
          <p:cNvPr name="TextBox 8" id="8"/>
          <p:cNvSpPr txBox="true"/>
          <p:nvPr/>
        </p:nvSpPr>
        <p:spPr>
          <a:xfrm rot="0">
            <a:off x="2778743" y="505354"/>
            <a:ext cx="12730514" cy="1035050"/>
          </a:xfrm>
          <a:prstGeom prst="rect">
            <a:avLst/>
          </a:prstGeom>
        </p:spPr>
        <p:txBody>
          <a:bodyPr anchor="t" rtlCol="false" tIns="0" lIns="0" bIns="0" rIns="0">
            <a:spAutoFit/>
          </a:bodyPr>
          <a:lstStyle/>
          <a:p>
            <a:pPr algn="ctr">
              <a:lnSpc>
                <a:spcPts val="7600"/>
              </a:lnSpc>
            </a:pPr>
            <a:r>
              <a:rPr lang="en-US" b="true" sz="8000">
                <a:solidFill>
                  <a:srgbClr val="141414"/>
                </a:solidFill>
                <a:latin typeface="Nunito Sans Heavy"/>
                <a:ea typeface="Nunito Sans Heavy"/>
                <a:cs typeface="Nunito Sans Heavy"/>
                <a:sym typeface="Nunito Sans Heavy"/>
              </a:rPr>
              <a:t>Our Team</a:t>
            </a:r>
          </a:p>
        </p:txBody>
      </p:sp>
      <p:sp>
        <p:nvSpPr>
          <p:cNvPr name="TextBox 9" id="9"/>
          <p:cNvSpPr txBox="true"/>
          <p:nvPr/>
        </p:nvSpPr>
        <p:spPr>
          <a:xfrm rot="0">
            <a:off x="5747402" y="1530879"/>
            <a:ext cx="6793197" cy="457200"/>
          </a:xfrm>
          <a:prstGeom prst="rect">
            <a:avLst/>
          </a:prstGeom>
        </p:spPr>
        <p:txBody>
          <a:bodyPr anchor="t" rtlCol="false" tIns="0" lIns="0" bIns="0" rIns="0">
            <a:spAutoFit/>
          </a:bodyPr>
          <a:lstStyle/>
          <a:p>
            <a:pPr algn="ctr">
              <a:lnSpc>
                <a:spcPts val="3419"/>
              </a:lnSpc>
            </a:pPr>
            <a:r>
              <a:rPr lang="en-US" b="true" sz="3600">
                <a:solidFill>
                  <a:srgbClr val="3D85D3"/>
                </a:solidFill>
                <a:latin typeface="Nunito Sans Bold"/>
                <a:ea typeface="Nunito Sans Bold"/>
                <a:cs typeface="Nunito Sans Bold"/>
                <a:sym typeface="Nunito Sans Bold"/>
              </a:rPr>
              <a:t>Teamwork Is The Key</a:t>
            </a:r>
          </a:p>
        </p:txBody>
      </p:sp>
      <p:sp>
        <p:nvSpPr>
          <p:cNvPr name="TextBox 10" id="10"/>
          <p:cNvSpPr txBox="true"/>
          <p:nvPr/>
        </p:nvSpPr>
        <p:spPr>
          <a:xfrm rot="0">
            <a:off x="5375238" y="5229847"/>
            <a:ext cx="3313741" cy="339213"/>
          </a:xfrm>
          <a:prstGeom prst="rect">
            <a:avLst/>
          </a:prstGeom>
        </p:spPr>
        <p:txBody>
          <a:bodyPr anchor="t" rtlCol="false" tIns="0" lIns="0" bIns="0" rIns="0">
            <a:spAutoFit/>
          </a:bodyPr>
          <a:lstStyle/>
          <a:p>
            <a:pPr algn="ctr">
              <a:lnSpc>
                <a:spcPts val="2691"/>
              </a:lnSpc>
            </a:pPr>
            <a:r>
              <a:rPr lang="en-US" b="true" sz="2425">
                <a:solidFill>
                  <a:srgbClr val="141414"/>
                </a:solidFill>
                <a:latin typeface="Nunito Sans Heavy"/>
                <a:ea typeface="Nunito Sans Heavy"/>
                <a:cs typeface="Nunito Sans Heavy"/>
                <a:sym typeface="Nunito Sans Heavy"/>
              </a:rPr>
              <a:t>Archana Wijerathne</a:t>
            </a:r>
          </a:p>
        </p:txBody>
      </p:sp>
      <p:sp>
        <p:nvSpPr>
          <p:cNvPr name="TextBox 11" id="11"/>
          <p:cNvSpPr txBox="true"/>
          <p:nvPr/>
        </p:nvSpPr>
        <p:spPr>
          <a:xfrm rot="0">
            <a:off x="9377265" y="5229847"/>
            <a:ext cx="3313741" cy="339213"/>
          </a:xfrm>
          <a:prstGeom prst="rect">
            <a:avLst/>
          </a:prstGeom>
        </p:spPr>
        <p:txBody>
          <a:bodyPr anchor="t" rtlCol="false" tIns="0" lIns="0" bIns="0" rIns="0">
            <a:spAutoFit/>
          </a:bodyPr>
          <a:lstStyle/>
          <a:p>
            <a:pPr algn="ctr">
              <a:lnSpc>
                <a:spcPts val="2691"/>
              </a:lnSpc>
            </a:pPr>
            <a:r>
              <a:rPr lang="en-US" b="true" sz="2425">
                <a:solidFill>
                  <a:srgbClr val="141414"/>
                </a:solidFill>
                <a:latin typeface="Nunito Sans Heavy"/>
                <a:ea typeface="Nunito Sans Heavy"/>
                <a:cs typeface="Nunito Sans Heavy"/>
                <a:sym typeface="Nunito Sans Heavy"/>
              </a:rPr>
              <a:t>Chathuni Nayanathara</a:t>
            </a:r>
          </a:p>
        </p:txBody>
      </p:sp>
      <p:sp>
        <p:nvSpPr>
          <p:cNvPr name="TextBox 12" id="12"/>
          <p:cNvSpPr txBox="true"/>
          <p:nvPr/>
        </p:nvSpPr>
        <p:spPr>
          <a:xfrm rot="0">
            <a:off x="1038225" y="5229847"/>
            <a:ext cx="3313741" cy="339213"/>
          </a:xfrm>
          <a:prstGeom prst="rect">
            <a:avLst/>
          </a:prstGeom>
        </p:spPr>
        <p:txBody>
          <a:bodyPr anchor="t" rtlCol="false" tIns="0" lIns="0" bIns="0" rIns="0">
            <a:spAutoFit/>
          </a:bodyPr>
          <a:lstStyle/>
          <a:p>
            <a:pPr algn="ctr">
              <a:lnSpc>
                <a:spcPts val="2691"/>
              </a:lnSpc>
            </a:pPr>
            <a:r>
              <a:rPr lang="en-US" b="true" sz="2425">
                <a:solidFill>
                  <a:srgbClr val="141414"/>
                </a:solidFill>
                <a:latin typeface="Nunito Sans Heavy"/>
                <a:ea typeface="Nunito Sans Heavy"/>
                <a:cs typeface="Nunito Sans Heavy"/>
                <a:sym typeface="Nunito Sans Heavy"/>
              </a:rPr>
              <a:t>Bimsara Somarathne</a:t>
            </a:r>
          </a:p>
        </p:txBody>
      </p:sp>
      <p:sp>
        <p:nvSpPr>
          <p:cNvPr name="AutoShape 13" id="13"/>
          <p:cNvSpPr/>
          <p:nvPr/>
        </p:nvSpPr>
        <p:spPr>
          <a:xfrm flipH="true">
            <a:off x="4865651" y="2663295"/>
            <a:ext cx="0" cy="3535293"/>
          </a:xfrm>
          <a:prstGeom prst="line">
            <a:avLst/>
          </a:prstGeom>
          <a:ln cap="rnd" w="28575">
            <a:solidFill>
              <a:srgbClr val="000000">
                <a:alpha val="4706"/>
              </a:srgbClr>
            </a:solidFill>
            <a:prstDash val="solid"/>
            <a:headEnd type="none" len="sm" w="sm"/>
            <a:tailEnd type="none" len="sm" w="sm"/>
          </a:ln>
        </p:spPr>
      </p:sp>
      <p:grpSp>
        <p:nvGrpSpPr>
          <p:cNvPr name="Group 14" id="14"/>
          <p:cNvGrpSpPr>
            <a:grpSpLocks noChangeAspect="true"/>
          </p:cNvGrpSpPr>
          <p:nvPr/>
        </p:nvGrpSpPr>
        <p:grpSpPr>
          <a:xfrm rot="0">
            <a:off x="14184422" y="2663357"/>
            <a:ext cx="2360262" cy="2360253"/>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245" t="-5203" r="-29787" b="-36700"/>
              </a:stretch>
            </a:blipFill>
          </p:spPr>
        </p:sp>
      </p:grpSp>
      <p:sp>
        <p:nvSpPr>
          <p:cNvPr name="TextBox 16" id="16"/>
          <p:cNvSpPr txBox="true"/>
          <p:nvPr/>
        </p:nvSpPr>
        <p:spPr>
          <a:xfrm rot="0">
            <a:off x="13508876" y="5229847"/>
            <a:ext cx="4057912" cy="339213"/>
          </a:xfrm>
          <a:prstGeom prst="rect">
            <a:avLst/>
          </a:prstGeom>
        </p:spPr>
        <p:txBody>
          <a:bodyPr anchor="t" rtlCol="false" tIns="0" lIns="0" bIns="0" rIns="0">
            <a:spAutoFit/>
          </a:bodyPr>
          <a:lstStyle/>
          <a:p>
            <a:pPr algn="ctr">
              <a:lnSpc>
                <a:spcPts val="2691"/>
              </a:lnSpc>
            </a:pPr>
            <a:r>
              <a:rPr lang="en-US" b="true" sz="2425">
                <a:solidFill>
                  <a:srgbClr val="141414"/>
                </a:solidFill>
                <a:latin typeface="Nunito Sans Heavy"/>
                <a:ea typeface="Nunito Sans Heavy"/>
                <a:cs typeface="Nunito Sans Heavy"/>
                <a:sym typeface="Nunito Sans Heavy"/>
              </a:rPr>
              <a:t>Kaveeshwara Neelawala</a:t>
            </a:r>
          </a:p>
        </p:txBody>
      </p:sp>
      <p:sp>
        <p:nvSpPr>
          <p:cNvPr name="AutoShape 17" id="17"/>
          <p:cNvSpPr/>
          <p:nvPr/>
        </p:nvSpPr>
        <p:spPr>
          <a:xfrm flipH="true">
            <a:off x="8943049" y="2663357"/>
            <a:ext cx="0" cy="3535293"/>
          </a:xfrm>
          <a:prstGeom prst="line">
            <a:avLst/>
          </a:prstGeom>
          <a:ln cap="rnd" w="28575">
            <a:solidFill>
              <a:srgbClr val="000000">
                <a:alpha val="4706"/>
              </a:srgbClr>
            </a:solidFill>
            <a:prstDash val="solid"/>
            <a:headEnd type="none" len="sm" w="sm"/>
            <a:tailEnd type="none" len="sm" w="sm"/>
          </a:ln>
        </p:spPr>
      </p:sp>
      <p:sp>
        <p:nvSpPr>
          <p:cNvPr name="AutoShape 18" id="18"/>
          <p:cNvSpPr/>
          <p:nvPr/>
        </p:nvSpPr>
        <p:spPr>
          <a:xfrm>
            <a:off x="13125222" y="2597679"/>
            <a:ext cx="0" cy="3535293"/>
          </a:xfrm>
          <a:prstGeom prst="line">
            <a:avLst/>
          </a:prstGeom>
          <a:ln cap="rnd" w="28575">
            <a:solidFill>
              <a:srgbClr val="000000">
                <a:alpha val="4706"/>
              </a:srgbClr>
            </a:solidFill>
            <a:prstDash val="solid"/>
            <a:headEnd type="none" len="sm" w="sm"/>
            <a:tailEnd type="none" len="sm" w="sm"/>
          </a:ln>
        </p:spPr>
      </p:sp>
      <p:sp>
        <p:nvSpPr>
          <p:cNvPr name="TextBox 19" id="19"/>
          <p:cNvSpPr txBox="true"/>
          <p:nvPr/>
        </p:nvSpPr>
        <p:spPr>
          <a:xfrm rot="0">
            <a:off x="1815924" y="5597635"/>
            <a:ext cx="4680229" cy="321564"/>
          </a:xfrm>
          <a:prstGeom prst="rect">
            <a:avLst/>
          </a:prstGeom>
        </p:spPr>
        <p:txBody>
          <a:bodyPr anchor="t" rtlCol="false" tIns="0" lIns="0" bIns="0" rIns="0">
            <a:spAutoFit/>
          </a:bodyPr>
          <a:lstStyle/>
          <a:p>
            <a:pPr algn="l">
              <a:lnSpc>
                <a:spcPts val="2553"/>
              </a:lnSpc>
            </a:pPr>
            <a:r>
              <a:rPr lang="en-US" sz="2300">
                <a:solidFill>
                  <a:srgbClr val="3D85D3"/>
                </a:solidFill>
                <a:latin typeface="Nunito Sans"/>
                <a:ea typeface="Nunito Sans"/>
                <a:cs typeface="Nunito Sans"/>
                <a:sym typeface="Nunito Sans"/>
              </a:rPr>
              <a:t>Group Leader</a:t>
            </a:r>
          </a:p>
        </p:txBody>
      </p:sp>
      <p:grpSp>
        <p:nvGrpSpPr>
          <p:cNvPr name="Group 20" id="20"/>
          <p:cNvGrpSpPr>
            <a:grpSpLocks noChangeAspect="true"/>
          </p:cNvGrpSpPr>
          <p:nvPr/>
        </p:nvGrpSpPr>
        <p:grpSpPr>
          <a:xfrm rot="0">
            <a:off x="5928178" y="6427249"/>
            <a:ext cx="2360262" cy="2360253"/>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1225" t="-2541" r="-19169" b="-28409"/>
              </a:stretch>
            </a:blipFill>
          </p:spPr>
        </p:sp>
      </p:grpSp>
      <p:grpSp>
        <p:nvGrpSpPr>
          <p:cNvPr name="Group 22" id="22"/>
          <p:cNvGrpSpPr>
            <a:grpSpLocks noChangeAspect="true"/>
          </p:cNvGrpSpPr>
          <p:nvPr/>
        </p:nvGrpSpPr>
        <p:grpSpPr>
          <a:xfrm rot="0">
            <a:off x="10024626" y="6427249"/>
            <a:ext cx="2360262" cy="2360253"/>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9875" t="-89658" r="-42275" b="-134559"/>
              </a:stretch>
            </a:blipFill>
          </p:spPr>
        </p:sp>
      </p:grpSp>
      <p:sp>
        <p:nvSpPr>
          <p:cNvPr name="TextBox 24" id="24"/>
          <p:cNvSpPr txBox="true"/>
          <p:nvPr/>
        </p:nvSpPr>
        <p:spPr>
          <a:xfrm rot="0">
            <a:off x="5451438" y="9041365"/>
            <a:ext cx="3313741" cy="339213"/>
          </a:xfrm>
          <a:prstGeom prst="rect">
            <a:avLst/>
          </a:prstGeom>
        </p:spPr>
        <p:txBody>
          <a:bodyPr anchor="t" rtlCol="false" tIns="0" lIns="0" bIns="0" rIns="0">
            <a:spAutoFit/>
          </a:bodyPr>
          <a:lstStyle/>
          <a:p>
            <a:pPr algn="ctr">
              <a:lnSpc>
                <a:spcPts val="2691"/>
              </a:lnSpc>
            </a:pPr>
            <a:r>
              <a:rPr lang="en-US" b="true" sz="2425">
                <a:solidFill>
                  <a:srgbClr val="141414"/>
                </a:solidFill>
                <a:latin typeface="Nunito Sans Heavy"/>
                <a:ea typeface="Nunito Sans Heavy"/>
                <a:cs typeface="Nunito Sans Heavy"/>
                <a:sym typeface="Nunito Sans Heavy"/>
              </a:rPr>
              <a:t>Ravi Supunya</a:t>
            </a:r>
          </a:p>
        </p:txBody>
      </p:sp>
      <p:sp>
        <p:nvSpPr>
          <p:cNvPr name="TextBox 25" id="25"/>
          <p:cNvSpPr txBox="true"/>
          <p:nvPr/>
        </p:nvSpPr>
        <p:spPr>
          <a:xfrm rot="0">
            <a:off x="9547886" y="9041365"/>
            <a:ext cx="3313741" cy="339213"/>
          </a:xfrm>
          <a:prstGeom prst="rect">
            <a:avLst/>
          </a:prstGeom>
        </p:spPr>
        <p:txBody>
          <a:bodyPr anchor="t" rtlCol="false" tIns="0" lIns="0" bIns="0" rIns="0">
            <a:spAutoFit/>
          </a:bodyPr>
          <a:lstStyle/>
          <a:p>
            <a:pPr algn="ctr">
              <a:lnSpc>
                <a:spcPts val="2691"/>
              </a:lnSpc>
            </a:pPr>
            <a:r>
              <a:rPr lang="en-US" b="true" sz="2425">
                <a:solidFill>
                  <a:srgbClr val="141414"/>
                </a:solidFill>
                <a:latin typeface="Nunito Sans Heavy"/>
                <a:ea typeface="Nunito Sans Heavy"/>
                <a:cs typeface="Nunito Sans Heavy"/>
                <a:sym typeface="Nunito Sans Heavy"/>
              </a:rPr>
              <a:t>Dulani Maheshika</a:t>
            </a:r>
          </a:p>
        </p:txBody>
      </p:sp>
      <p:sp>
        <p:nvSpPr>
          <p:cNvPr name="AutoShape 26" id="26"/>
          <p:cNvSpPr/>
          <p:nvPr/>
        </p:nvSpPr>
        <p:spPr>
          <a:xfrm flipH="true">
            <a:off x="8943049" y="6474874"/>
            <a:ext cx="0" cy="3535293"/>
          </a:xfrm>
          <a:prstGeom prst="line">
            <a:avLst/>
          </a:prstGeom>
          <a:ln cap="rnd" w="28575">
            <a:solidFill>
              <a:srgbClr val="000000">
                <a:alpha val="4706"/>
              </a:srgbClr>
            </a:solidFill>
            <a:prstDash val="solid"/>
            <a:headEnd type="none" len="sm" w="sm"/>
            <a:tailEnd type="none" len="sm" w="sm"/>
          </a:ln>
        </p:spPr>
      </p:sp>
      <p:sp>
        <p:nvSpPr>
          <p:cNvPr name="TextBox 27" id="27"/>
          <p:cNvSpPr txBox="true"/>
          <p:nvPr/>
        </p:nvSpPr>
        <p:spPr>
          <a:xfrm rot="0">
            <a:off x="5948325" y="5597635"/>
            <a:ext cx="4680229" cy="321564"/>
          </a:xfrm>
          <a:prstGeom prst="rect">
            <a:avLst/>
          </a:prstGeom>
        </p:spPr>
        <p:txBody>
          <a:bodyPr anchor="t" rtlCol="false" tIns="0" lIns="0" bIns="0" rIns="0">
            <a:spAutoFit/>
          </a:bodyPr>
          <a:lstStyle/>
          <a:p>
            <a:pPr algn="l">
              <a:lnSpc>
                <a:spcPts val="2553"/>
              </a:lnSpc>
            </a:pPr>
            <a:r>
              <a:rPr lang="en-US" sz="2300">
                <a:solidFill>
                  <a:srgbClr val="3D85D3"/>
                </a:solidFill>
                <a:latin typeface="Nunito Sans"/>
                <a:ea typeface="Nunito Sans"/>
                <a:cs typeface="Nunito Sans"/>
                <a:sym typeface="Nunito Sans"/>
              </a:rPr>
              <a:t>Team member</a:t>
            </a:r>
          </a:p>
        </p:txBody>
      </p:sp>
      <p:sp>
        <p:nvSpPr>
          <p:cNvPr name="TextBox 28" id="28"/>
          <p:cNvSpPr txBox="true"/>
          <p:nvPr/>
        </p:nvSpPr>
        <p:spPr>
          <a:xfrm rot="0">
            <a:off x="10044773" y="5597635"/>
            <a:ext cx="4680229" cy="321564"/>
          </a:xfrm>
          <a:prstGeom prst="rect">
            <a:avLst/>
          </a:prstGeom>
        </p:spPr>
        <p:txBody>
          <a:bodyPr anchor="t" rtlCol="false" tIns="0" lIns="0" bIns="0" rIns="0">
            <a:spAutoFit/>
          </a:bodyPr>
          <a:lstStyle/>
          <a:p>
            <a:pPr algn="l">
              <a:lnSpc>
                <a:spcPts val="2553"/>
              </a:lnSpc>
            </a:pPr>
            <a:r>
              <a:rPr lang="en-US" sz="2300">
                <a:solidFill>
                  <a:srgbClr val="3D85D3"/>
                </a:solidFill>
                <a:latin typeface="Nunito Sans"/>
                <a:ea typeface="Nunito Sans"/>
                <a:cs typeface="Nunito Sans"/>
                <a:sym typeface="Nunito Sans"/>
              </a:rPr>
              <a:t>Team member</a:t>
            </a:r>
          </a:p>
        </p:txBody>
      </p:sp>
      <p:sp>
        <p:nvSpPr>
          <p:cNvPr name="TextBox 29" id="29"/>
          <p:cNvSpPr txBox="true"/>
          <p:nvPr/>
        </p:nvSpPr>
        <p:spPr>
          <a:xfrm rot="0">
            <a:off x="14515453" y="5597635"/>
            <a:ext cx="4680229" cy="321564"/>
          </a:xfrm>
          <a:prstGeom prst="rect">
            <a:avLst/>
          </a:prstGeom>
        </p:spPr>
        <p:txBody>
          <a:bodyPr anchor="t" rtlCol="false" tIns="0" lIns="0" bIns="0" rIns="0">
            <a:spAutoFit/>
          </a:bodyPr>
          <a:lstStyle/>
          <a:p>
            <a:pPr algn="l">
              <a:lnSpc>
                <a:spcPts val="2553"/>
              </a:lnSpc>
            </a:pPr>
            <a:r>
              <a:rPr lang="en-US" sz="2300">
                <a:solidFill>
                  <a:srgbClr val="3D85D3"/>
                </a:solidFill>
                <a:latin typeface="Nunito Sans"/>
                <a:ea typeface="Nunito Sans"/>
                <a:cs typeface="Nunito Sans"/>
                <a:sym typeface="Nunito Sans"/>
              </a:rPr>
              <a:t>Team member</a:t>
            </a:r>
          </a:p>
        </p:txBody>
      </p:sp>
      <p:sp>
        <p:nvSpPr>
          <p:cNvPr name="TextBox 30" id="30"/>
          <p:cNvSpPr txBox="true"/>
          <p:nvPr/>
        </p:nvSpPr>
        <p:spPr>
          <a:xfrm rot="0">
            <a:off x="6425065" y="9420225"/>
            <a:ext cx="4680229" cy="321564"/>
          </a:xfrm>
          <a:prstGeom prst="rect">
            <a:avLst/>
          </a:prstGeom>
        </p:spPr>
        <p:txBody>
          <a:bodyPr anchor="t" rtlCol="false" tIns="0" lIns="0" bIns="0" rIns="0">
            <a:spAutoFit/>
          </a:bodyPr>
          <a:lstStyle/>
          <a:p>
            <a:pPr algn="l">
              <a:lnSpc>
                <a:spcPts val="2553"/>
              </a:lnSpc>
            </a:pPr>
            <a:r>
              <a:rPr lang="en-US" sz="2300">
                <a:solidFill>
                  <a:srgbClr val="3D85D3"/>
                </a:solidFill>
                <a:latin typeface="Nunito Sans"/>
                <a:ea typeface="Nunito Sans"/>
                <a:cs typeface="Nunito Sans"/>
                <a:sym typeface="Nunito Sans"/>
              </a:rPr>
              <a:t>Supervisor</a:t>
            </a:r>
          </a:p>
        </p:txBody>
      </p:sp>
      <p:sp>
        <p:nvSpPr>
          <p:cNvPr name="TextBox 31" id="31"/>
          <p:cNvSpPr txBox="true"/>
          <p:nvPr/>
        </p:nvSpPr>
        <p:spPr>
          <a:xfrm rot="0">
            <a:off x="10350891" y="9406627"/>
            <a:ext cx="4680229" cy="321564"/>
          </a:xfrm>
          <a:prstGeom prst="rect">
            <a:avLst/>
          </a:prstGeom>
        </p:spPr>
        <p:txBody>
          <a:bodyPr anchor="t" rtlCol="false" tIns="0" lIns="0" bIns="0" rIns="0">
            <a:spAutoFit/>
          </a:bodyPr>
          <a:lstStyle/>
          <a:p>
            <a:pPr algn="l">
              <a:lnSpc>
                <a:spcPts val="2553"/>
              </a:lnSpc>
            </a:pPr>
            <a:r>
              <a:rPr lang="en-US" sz="2300">
                <a:solidFill>
                  <a:srgbClr val="3D85D3"/>
                </a:solidFill>
                <a:latin typeface="Nunito Sans"/>
                <a:ea typeface="Nunito Sans"/>
                <a:cs typeface="Nunito Sans"/>
                <a:sym typeface="Nunito Sans"/>
              </a:rPr>
              <a:t>Co-supervisor</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0125" y="1184303"/>
            <a:ext cx="12730514" cy="1035050"/>
          </a:xfrm>
          <a:prstGeom prst="rect">
            <a:avLst/>
          </a:prstGeom>
        </p:spPr>
        <p:txBody>
          <a:bodyPr anchor="t" rtlCol="false" tIns="0" lIns="0" bIns="0" rIns="0">
            <a:spAutoFit/>
          </a:bodyPr>
          <a:lstStyle/>
          <a:p>
            <a:pPr algn="l">
              <a:lnSpc>
                <a:spcPts val="7600"/>
              </a:lnSpc>
            </a:pPr>
            <a:r>
              <a:rPr lang="en-US" sz="8000" b="true">
                <a:solidFill>
                  <a:srgbClr val="141414"/>
                </a:solidFill>
                <a:latin typeface="Nunito Sans Heavy"/>
                <a:ea typeface="Nunito Sans Heavy"/>
                <a:cs typeface="Nunito Sans Heavy"/>
                <a:sym typeface="Nunito Sans Heavy"/>
              </a:rPr>
              <a:t>Objectives</a:t>
            </a:r>
          </a:p>
        </p:txBody>
      </p:sp>
      <p:sp>
        <p:nvSpPr>
          <p:cNvPr name="TextBox 3" id="3"/>
          <p:cNvSpPr txBox="true"/>
          <p:nvPr/>
        </p:nvSpPr>
        <p:spPr>
          <a:xfrm rot="0">
            <a:off x="1085850" y="2638453"/>
            <a:ext cx="10799270" cy="457200"/>
          </a:xfrm>
          <a:prstGeom prst="rect">
            <a:avLst/>
          </a:prstGeom>
        </p:spPr>
        <p:txBody>
          <a:bodyPr anchor="t" rtlCol="false" tIns="0" lIns="0" bIns="0" rIns="0">
            <a:spAutoFit/>
          </a:bodyPr>
          <a:lstStyle/>
          <a:p>
            <a:pPr algn="l">
              <a:lnSpc>
                <a:spcPts val="3419"/>
              </a:lnSpc>
            </a:pPr>
            <a:r>
              <a:rPr lang="en-US" sz="3600" b="true">
                <a:solidFill>
                  <a:srgbClr val="3D85D3"/>
                </a:solidFill>
                <a:latin typeface="Nunito Sans Bold"/>
                <a:ea typeface="Nunito Sans Bold"/>
                <a:cs typeface="Nunito Sans Bold"/>
                <a:sym typeface="Nunito Sans Bold"/>
              </a:rPr>
              <a:t>Main Objective</a:t>
            </a:r>
          </a:p>
        </p:txBody>
      </p:sp>
      <p:grpSp>
        <p:nvGrpSpPr>
          <p:cNvPr name="Group 4" id="4"/>
          <p:cNvGrpSpPr/>
          <p:nvPr/>
        </p:nvGrpSpPr>
        <p:grpSpPr>
          <a:xfrm rot="0">
            <a:off x="6586597" y="4924453"/>
            <a:ext cx="5057657" cy="4276697"/>
            <a:chOff x="0" y="0"/>
            <a:chExt cx="2138577" cy="1808356"/>
          </a:xfrm>
        </p:grpSpPr>
        <p:sp>
          <p:nvSpPr>
            <p:cNvPr name="Freeform 5" id="5"/>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name="Group 6" id="6"/>
          <p:cNvGrpSpPr/>
          <p:nvPr/>
        </p:nvGrpSpPr>
        <p:grpSpPr>
          <a:xfrm rot="0">
            <a:off x="12173068" y="4924453"/>
            <a:ext cx="5057657" cy="4276697"/>
            <a:chOff x="0" y="0"/>
            <a:chExt cx="2138577" cy="1808356"/>
          </a:xfrm>
        </p:grpSpPr>
        <p:sp>
          <p:nvSpPr>
            <p:cNvPr name="Freeform 7" id="7"/>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name="Group 8" id="8"/>
          <p:cNvGrpSpPr/>
          <p:nvPr/>
        </p:nvGrpSpPr>
        <p:grpSpPr>
          <a:xfrm rot="0">
            <a:off x="1000125" y="4924453"/>
            <a:ext cx="5057657" cy="4276697"/>
            <a:chOff x="0" y="0"/>
            <a:chExt cx="2138577" cy="1808356"/>
          </a:xfrm>
        </p:grpSpPr>
        <p:sp>
          <p:nvSpPr>
            <p:cNvPr name="Freeform 9" id="9"/>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sp>
        <p:nvSpPr>
          <p:cNvPr name="TextBox 10" id="10"/>
          <p:cNvSpPr txBox="true"/>
          <p:nvPr/>
        </p:nvSpPr>
        <p:spPr>
          <a:xfrm rot="0">
            <a:off x="1599416" y="5367582"/>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1</a:t>
            </a:r>
          </a:p>
        </p:txBody>
      </p:sp>
      <p:sp>
        <p:nvSpPr>
          <p:cNvPr name="TextBox 11" id="11"/>
          <p:cNvSpPr txBox="true"/>
          <p:nvPr/>
        </p:nvSpPr>
        <p:spPr>
          <a:xfrm rot="0">
            <a:off x="7363173" y="5331069"/>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2</a:t>
            </a:r>
          </a:p>
        </p:txBody>
      </p:sp>
      <p:sp>
        <p:nvSpPr>
          <p:cNvPr name="TextBox 12" id="12"/>
          <p:cNvSpPr txBox="true"/>
          <p:nvPr/>
        </p:nvSpPr>
        <p:spPr>
          <a:xfrm rot="0">
            <a:off x="12729837" y="5331069"/>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3</a:t>
            </a:r>
          </a:p>
        </p:txBody>
      </p:sp>
      <p:sp>
        <p:nvSpPr>
          <p:cNvPr name="TextBox 13" id="13"/>
          <p:cNvSpPr txBox="true"/>
          <p:nvPr/>
        </p:nvSpPr>
        <p:spPr>
          <a:xfrm rot="0">
            <a:off x="1255594" y="6489869"/>
            <a:ext cx="4635678" cy="1904493"/>
          </a:xfrm>
          <a:prstGeom prst="rect">
            <a:avLst/>
          </a:prstGeom>
        </p:spPr>
        <p:txBody>
          <a:bodyPr anchor="t" rtlCol="false" tIns="0" lIns="0" bIns="0" rIns="0">
            <a:spAutoFit/>
          </a:bodyPr>
          <a:lstStyle/>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Data collection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Image classification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pre-processing</a:t>
            </a:r>
          </a:p>
        </p:txBody>
      </p:sp>
      <p:sp>
        <p:nvSpPr>
          <p:cNvPr name="AutoShape 14" id="14"/>
          <p:cNvSpPr/>
          <p:nvPr/>
        </p:nvSpPr>
        <p:spPr>
          <a:xfrm>
            <a:off x="1449998" y="6107357"/>
            <a:ext cx="4310311" cy="0"/>
          </a:xfrm>
          <a:prstGeom prst="line">
            <a:avLst/>
          </a:prstGeom>
          <a:ln cap="rnd" w="28575">
            <a:solidFill>
              <a:srgbClr val="FFFFFF"/>
            </a:solidFill>
            <a:prstDash val="solid"/>
            <a:headEnd type="none" len="sm" w="sm"/>
            <a:tailEnd type="none" len="sm" w="sm"/>
          </a:ln>
        </p:spPr>
      </p:sp>
      <p:sp>
        <p:nvSpPr>
          <p:cNvPr name="AutoShape 15" id="15"/>
          <p:cNvSpPr/>
          <p:nvPr/>
        </p:nvSpPr>
        <p:spPr>
          <a:xfrm>
            <a:off x="6993948" y="6107357"/>
            <a:ext cx="4310311" cy="0"/>
          </a:xfrm>
          <a:prstGeom prst="line">
            <a:avLst/>
          </a:prstGeom>
          <a:ln cap="rnd" w="28575">
            <a:solidFill>
              <a:srgbClr val="FFFFFF"/>
            </a:solidFill>
            <a:prstDash val="solid"/>
            <a:headEnd type="none" len="sm" w="sm"/>
            <a:tailEnd type="none" len="sm" w="sm"/>
          </a:ln>
        </p:spPr>
      </p:sp>
      <p:sp>
        <p:nvSpPr>
          <p:cNvPr name="AutoShape 16" id="16"/>
          <p:cNvSpPr/>
          <p:nvPr/>
        </p:nvSpPr>
        <p:spPr>
          <a:xfrm>
            <a:off x="12580419" y="6107357"/>
            <a:ext cx="4310311" cy="0"/>
          </a:xfrm>
          <a:prstGeom prst="line">
            <a:avLst/>
          </a:prstGeom>
          <a:ln cap="rnd" w="28575">
            <a:solidFill>
              <a:srgbClr val="FFFFFF"/>
            </a:solidFill>
            <a:prstDash val="solid"/>
            <a:headEnd type="none" len="sm" w="sm"/>
            <a:tailEnd type="none" len="sm" w="sm"/>
          </a:ln>
        </p:spPr>
      </p:sp>
      <p:sp>
        <p:nvSpPr>
          <p:cNvPr name="TextBox 17" id="17"/>
          <p:cNvSpPr txBox="true"/>
          <p:nvPr/>
        </p:nvSpPr>
        <p:spPr>
          <a:xfrm rot="0">
            <a:off x="1085850" y="3343303"/>
            <a:ext cx="15823249" cy="885825"/>
          </a:xfrm>
          <a:prstGeom prst="rect">
            <a:avLst/>
          </a:prstGeom>
        </p:spPr>
        <p:txBody>
          <a:bodyPr anchor="t" rtlCol="false" tIns="0" lIns="0" bIns="0" rIns="0">
            <a:spAutoFit/>
          </a:bodyPr>
          <a:lstStyle/>
          <a:p>
            <a:pPr algn="l">
              <a:lnSpc>
                <a:spcPts val="3419"/>
              </a:lnSpc>
            </a:pPr>
            <a:r>
              <a:rPr lang="en-US" sz="3600" b="true">
                <a:solidFill>
                  <a:srgbClr val="141414"/>
                </a:solidFill>
                <a:latin typeface="Nunito Sans Bold"/>
                <a:ea typeface="Nunito Sans Bold"/>
                <a:cs typeface="Nunito Sans Bold"/>
                <a:sym typeface="Nunito Sans Bold"/>
              </a:rPr>
              <a:t>Identification of the parking spaces that exactly fits to the vehicle and assist the driver when parking</a:t>
            </a:r>
          </a:p>
        </p:txBody>
      </p:sp>
      <p:sp>
        <p:nvSpPr>
          <p:cNvPr name="TextBox 18" id="18"/>
          <p:cNvSpPr txBox="true"/>
          <p:nvPr/>
        </p:nvSpPr>
        <p:spPr>
          <a:xfrm rot="0">
            <a:off x="6708211" y="6527969"/>
            <a:ext cx="4635678" cy="1222630"/>
          </a:xfrm>
          <a:prstGeom prst="rect">
            <a:avLst/>
          </a:prstGeom>
        </p:spPr>
        <p:txBody>
          <a:bodyPr anchor="t" rtlCol="false" tIns="0" lIns="0" bIns="0" rIns="0">
            <a:spAutoFit/>
          </a:bodyPr>
          <a:lstStyle/>
          <a:p>
            <a:pPr algn="l" marL="690877" indent="-345439" lvl="1">
              <a:lnSpc>
                <a:spcPts val="4831"/>
              </a:lnSpc>
              <a:buFont typeface="Arial"/>
              <a:buChar char="•"/>
            </a:pPr>
            <a:r>
              <a:rPr lang="en-US" sz="3199">
                <a:solidFill>
                  <a:srgbClr val="FFFFFF"/>
                </a:solidFill>
                <a:latin typeface="Source Sans Pro"/>
                <a:ea typeface="Source Sans Pro"/>
                <a:cs typeface="Source Sans Pro"/>
                <a:sym typeface="Source Sans Pro"/>
              </a:rPr>
              <a:t>Model implementation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Designing UIs </a:t>
            </a:r>
          </a:p>
        </p:txBody>
      </p:sp>
      <p:sp>
        <p:nvSpPr>
          <p:cNvPr name="TextBox 19" id="19"/>
          <p:cNvSpPr txBox="true"/>
          <p:nvPr/>
        </p:nvSpPr>
        <p:spPr>
          <a:xfrm rot="0">
            <a:off x="12094644" y="6594897"/>
            <a:ext cx="4981457" cy="1256793"/>
          </a:xfrm>
          <a:prstGeom prst="rect">
            <a:avLst/>
          </a:prstGeom>
        </p:spPr>
        <p:txBody>
          <a:bodyPr anchor="t" rtlCol="false" tIns="0" lIns="0" bIns="0" rIns="0">
            <a:spAutoFit/>
          </a:bodyPr>
          <a:lstStyle/>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UI implementation</a:t>
            </a:r>
          </a:p>
          <a:p>
            <a:pPr algn="l" marL="734056" indent="-367028" lvl="1">
              <a:lnSpc>
                <a:spcPts val="5133"/>
              </a:lnSpc>
              <a:buFont typeface="Arial"/>
              <a:buChar char="•"/>
            </a:pPr>
            <a:r>
              <a:rPr lang="en-US" sz="3399">
                <a:solidFill>
                  <a:srgbClr val="FFFFFF"/>
                </a:solidFill>
                <a:latin typeface="Source Sans Pro"/>
                <a:ea typeface="Source Sans Pro"/>
                <a:cs typeface="Source Sans Pro"/>
                <a:sym typeface="Source Sans Pro"/>
              </a:rPr>
              <a:t>Integration and testing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sp>
        <p:nvSpPr>
          <p:cNvPr name="Freeform 3" id="3"/>
          <p:cNvSpPr/>
          <p:nvPr/>
        </p:nvSpPr>
        <p:spPr>
          <a:xfrm flipH="false" flipV="false" rot="0">
            <a:off x="1682742" y="2070100"/>
            <a:ext cx="15552084" cy="7673218"/>
          </a:xfrm>
          <a:custGeom>
            <a:avLst/>
            <a:gdLst/>
            <a:ahLst/>
            <a:cxnLst/>
            <a:rect r="r" b="b" t="t" l="l"/>
            <a:pathLst>
              <a:path h="7673218" w="15552084">
                <a:moveTo>
                  <a:pt x="0" y="0"/>
                </a:moveTo>
                <a:lnTo>
                  <a:pt x="15552084" y="0"/>
                </a:lnTo>
                <a:lnTo>
                  <a:pt x="15552084" y="7673218"/>
                </a:lnTo>
                <a:lnTo>
                  <a:pt x="0" y="7673218"/>
                </a:lnTo>
                <a:lnTo>
                  <a:pt x="0" y="0"/>
                </a:lnTo>
                <a:close/>
              </a:path>
            </a:pathLst>
          </a:custGeom>
          <a:blipFill>
            <a:blip r:embed="rId2"/>
            <a:stretch>
              <a:fillRect l="0" t="0" r="0" b="0"/>
            </a:stretch>
          </a:blipFill>
        </p:spPr>
      </p:sp>
      <p:sp>
        <p:nvSpPr>
          <p:cNvPr name="TextBox 4" id="4"/>
          <p:cNvSpPr txBox="true"/>
          <p:nvPr/>
        </p:nvSpPr>
        <p:spPr>
          <a:xfrm rot="0">
            <a:off x="4102011" y="468313"/>
            <a:ext cx="10618296"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Architecture Diagram</a:t>
            </a:r>
          </a:p>
        </p:txBody>
      </p:sp>
      <p:sp>
        <p:nvSpPr>
          <p:cNvPr name="TextBox 5" id="5"/>
          <p:cNvSpPr txBox="true"/>
          <p:nvPr/>
        </p:nvSpPr>
        <p:spPr>
          <a:xfrm rot="0">
            <a:off x="4560269" y="1931987"/>
            <a:ext cx="12201547" cy="457200"/>
          </a:xfrm>
          <a:prstGeom prst="rect">
            <a:avLst/>
          </a:prstGeom>
        </p:spPr>
        <p:txBody>
          <a:bodyPr anchor="t" rtlCol="false" tIns="0" lIns="0" bIns="0" rIns="0">
            <a:spAutoFit/>
          </a:bodyPr>
          <a:lstStyle/>
          <a:p>
            <a:pPr algn="l">
              <a:lnSpc>
                <a:spcPts val="3419"/>
              </a:lnSpc>
            </a:pPr>
            <a:r>
              <a:rPr lang="en-US" sz="3600" b="true">
                <a:solidFill>
                  <a:srgbClr val="3D85D3"/>
                </a:solidFill>
                <a:latin typeface="Nunito Sans Bold"/>
                <a:ea typeface="Nunito Sans Bold"/>
                <a:cs typeface="Nunito Sans Bold"/>
                <a:sym typeface="Nunito Sans Bold"/>
              </a:rPr>
              <a:t>Parking Spot detection with parking alignment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24332" y="2939947"/>
            <a:ext cx="3647115" cy="2410666"/>
            <a:chOff x="0" y="0"/>
            <a:chExt cx="2611057" cy="1725854"/>
          </a:xfrm>
        </p:grpSpPr>
        <p:sp>
          <p:nvSpPr>
            <p:cNvPr name="Freeform 3" id="3"/>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4" id="4"/>
          <p:cNvGrpSpPr>
            <a:grpSpLocks noChangeAspect="true"/>
          </p:cNvGrpSpPr>
          <p:nvPr/>
        </p:nvGrpSpPr>
        <p:grpSpPr>
          <a:xfrm rot="0">
            <a:off x="3814810" y="1760006"/>
            <a:ext cx="2359891" cy="2359882"/>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sp>
        <p:nvSpPr>
          <p:cNvPr name="TextBox 6" id="6"/>
          <p:cNvSpPr txBox="true"/>
          <p:nvPr/>
        </p:nvSpPr>
        <p:spPr>
          <a:xfrm rot="0">
            <a:off x="3814810" y="4394671"/>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Tenserflow</a:t>
            </a:r>
          </a:p>
        </p:txBody>
      </p:sp>
      <p:grpSp>
        <p:nvGrpSpPr>
          <p:cNvPr name="Group 7" id="7"/>
          <p:cNvGrpSpPr/>
          <p:nvPr/>
        </p:nvGrpSpPr>
        <p:grpSpPr>
          <a:xfrm rot="0">
            <a:off x="7379311" y="2958997"/>
            <a:ext cx="3647115" cy="2410666"/>
            <a:chOff x="0" y="0"/>
            <a:chExt cx="2611057" cy="1725854"/>
          </a:xfrm>
        </p:grpSpPr>
        <p:sp>
          <p:nvSpPr>
            <p:cNvPr name="Freeform 8" id="8"/>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9" id="9"/>
          <p:cNvGrpSpPr>
            <a:grpSpLocks noChangeAspect="true"/>
          </p:cNvGrpSpPr>
          <p:nvPr/>
        </p:nvGrpSpPr>
        <p:grpSpPr>
          <a:xfrm rot="0">
            <a:off x="7969788" y="1779056"/>
            <a:ext cx="2359891" cy="235988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sp>
        <p:nvSpPr>
          <p:cNvPr name="TextBox 11" id="11"/>
          <p:cNvSpPr txBox="true"/>
          <p:nvPr/>
        </p:nvSpPr>
        <p:spPr>
          <a:xfrm rot="0">
            <a:off x="8379363" y="431397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Python</a:t>
            </a:r>
          </a:p>
        </p:txBody>
      </p:sp>
      <p:grpSp>
        <p:nvGrpSpPr>
          <p:cNvPr name="Group 12" id="12"/>
          <p:cNvGrpSpPr/>
          <p:nvPr/>
        </p:nvGrpSpPr>
        <p:grpSpPr>
          <a:xfrm rot="0">
            <a:off x="7407886" y="6674494"/>
            <a:ext cx="3647115" cy="2410666"/>
            <a:chOff x="0" y="0"/>
            <a:chExt cx="2611057" cy="1725854"/>
          </a:xfrm>
        </p:grpSpPr>
        <p:sp>
          <p:nvSpPr>
            <p:cNvPr name="Freeform 13" id="13"/>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14" id="14"/>
          <p:cNvGrpSpPr>
            <a:grpSpLocks noChangeAspect="true"/>
          </p:cNvGrpSpPr>
          <p:nvPr/>
        </p:nvGrpSpPr>
        <p:grpSpPr>
          <a:xfrm rot="0">
            <a:off x="8080073" y="5441974"/>
            <a:ext cx="2359891" cy="2359882"/>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47" t="0" r="-16747" b="0"/>
              </a:stretch>
            </a:blipFill>
          </p:spPr>
        </p:sp>
      </p:grpSp>
      <p:grpSp>
        <p:nvGrpSpPr>
          <p:cNvPr name="Group 16" id="16"/>
          <p:cNvGrpSpPr/>
          <p:nvPr/>
        </p:nvGrpSpPr>
        <p:grpSpPr>
          <a:xfrm rot="0">
            <a:off x="3252907" y="6674494"/>
            <a:ext cx="3647115" cy="2410666"/>
            <a:chOff x="0" y="0"/>
            <a:chExt cx="2611057" cy="1725854"/>
          </a:xfrm>
        </p:grpSpPr>
        <p:sp>
          <p:nvSpPr>
            <p:cNvPr name="Freeform 17" id="17"/>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18" id="18"/>
          <p:cNvGrpSpPr>
            <a:grpSpLocks noChangeAspect="true"/>
          </p:cNvGrpSpPr>
          <p:nvPr/>
        </p:nvGrpSpPr>
        <p:grpSpPr>
          <a:xfrm rot="0">
            <a:off x="3953669" y="5434394"/>
            <a:ext cx="2359891" cy="2359882"/>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0216" t="0" r="-66866" b="-46534"/>
              </a:stretch>
            </a:blipFill>
          </p:spPr>
        </p:sp>
      </p:grpSp>
      <p:sp>
        <p:nvSpPr>
          <p:cNvPr name="TextBox 20" id="20"/>
          <p:cNvSpPr txBox="true"/>
          <p:nvPr/>
        </p:nvSpPr>
        <p:spPr>
          <a:xfrm rot="0">
            <a:off x="1953410" y="439206"/>
            <a:ext cx="15518092"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Technologies and Algorithms</a:t>
            </a:r>
          </a:p>
        </p:txBody>
      </p:sp>
      <p:sp>
        <p:nvSpPr>
          <p:cNvPr name="TextBox 21" id="21"/>
          <p:cNvSpPr txBox="true"/>
          <p:nvPr/>
        </p:nvSpPr>
        <p:spPr>
          <a:xfrm rot="0">
            <a:off x="7872155" y="818285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Google Colab</a:t>
            </a:r>
          </a:p>
        </p:txBody>
      </p:sp>
      <p:sp>
        <p:nvSpPr>
          <p:cNvPr name="TextBox 22" id="22"/>
          <p:cNvSpPr txBox="true"/>
          <p:nvPr/>
        </p:nvSpPr>
        <p:spPr>
          <a:xfrm rot="0">
            <a:off x="3814810" y="8070500"/>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MobileNetV2</a:t>
            </a:r>
          </a:p>
        </p:txBody>
      </p:sp>
      <p:grpSp>
        <p:nvGrpSpPr>
          <p:cNvPr name="Group 23" id="23"/>
          <p:cNvGrpSpPr/>
          <p:nvPr/>
        </p:nvGrpSpPr>
        <p:grpSpPr>
          <a:xfrm rot="0">
            <a:off x="11531251" y="2958997"/>
            <a:ext cx="3647115" cy="2410666"/>
            <a:chOff x="0" y="0"/>
            <a:chExt cx="2611057" cy="1725854"/>
          </a:xfrm>
        </p:grpSpPr>
        <p:sp>
          <p:nvSpPr>
            <p:cNvPr name="Freeform 24" id="24"/>
            <p:cNvSpPr/>
            <p:nvPr/>
          </p:nvSpPr>
          <p:spPr>
            <a:xfrm flipH="false" flipV="false" rot="0">
              <a:off x="0" y="0"/>
              <a:ext cx="2611057" cy="1725854"/>
            </a:xfrm>
            <a:custGeom>
              <a:avLst/>
              <a:gdLst/>
              <a:ahLst/>
              <a:cxnLst/>
              <a:rect r="r" b="b" t="t" l="l"/>
              <a:pathLst>
                <a:path h="1725854" w="2611057">
                  <a:moveTo>
                    <a:pt x="2486597" y="1725854"/>
                  </a:moveTo>
                  <a:lnTo>
                    <a:pt x="124460" y="1725854"/>
                  </a:lnTo>
                  <a:cubicBezTo>
                    <a:pt x="55880" y="1725854"/>
                    <a:pt x="0" y="1669974"/>
                    <a:pt x="0" y="1601394"/>
                  </a:cubicBezTo>
                  <a:lnTo>
                    <a:pt x="0" y="124460"/>
                  </a:lnTo>
                  <a:cubicBezTo>
                    <a:pt x="0" y="55880"/>
                    <a:pt x="55880" y="0"/>
                    <a:pt x="124460" y="0"/>
                  </a:cubicBezTo>
                  <a:lnTo>
                    <a:pt x="2486597" y="0"/>
                  </a:lnTo>
                  <a:cubicBezTo>
                    <a:pt x="2555177" y="0"/>
                    <a:pt x="2611057" y="55880"/>
                    <a:pt x="2611057" y="124460"/>
                  </a:cubicBezTo>
                  <a:lnTo>
                    <a:pt x="2611057" y="1601394"/>
                  </a:lnTo>
                  <a:cubicBezTo>
                    <a:pt x="2611057" y="1669974"/>
                    <a:pt x="2555177" y="1725854"/>
                    <a:pt x="2486597" y="1725854"/>
                  </a:cubicBezTo>
                  <a:close/>
                </a:path>
              </a:pathLst>
            </a:custGeom>
            <a:solidFill>
              <a:srgbClr val="3D85D3"/>
            </a:solidFill>
          </p:spPr>
        </p:sp>
      </p:grpSp>
      <p:grpSp>
        <p:nvGrpSpPr>
          <p:cNvPr name="Group 25" id="25"/>
          <p:cNvGrpSpPr>
            <a:grpSpLocks noChangeAspect="true"/>
          </p:cNvGrpSpPr>
          <p:nvPr/>
        </p:nvGrpSpPr>
        <p:grpSpPr>
          <a:xfrm rot="0">
            <a:off x="12419302" y="1779056"/>
            <a:ext cx="2174061" cy="2174052"/>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3872" r="0" b="0"/>
              </a:stretch>
            </a:blipFill>
          </p:spPr>
        </p:sp>
      </p:grpSp>
      <p:sp>
        <p:nvSpPr>
          <p:cNvPr name="TextBox 27" id="27"/>
          <p:cNvSpPr txBox="true"/>
          <p:nvPr/>
        </p:nvSpPr>
        <p:spPr>
          <a:xfrm rot="0">
            <a:off x="12688328" y="4313976"/>
            <a:ext cx="4039939" cy="507873"/>
          </a:xfrm>
          <a:prstGeom prst="rect">
            <a:avLst/>
          </a:prstGeom>
        </p:spPr>
        <p:txBody>
          <a:bodyPr anchor="t" rtlCol="false" tIns="0" lIns="0" bIns="0" rIns="0">
            <a:spAutoFit/>
          </a:bodyPr>
          <a:lstStyle/>
          <a:p>
            <a:pPr algn="l">
              <a:lnSpc>
                <a:spcPts val="3996"/>
              </a:lnSpc>
            </a:pPr>
            <a:r>
              <a:rPr lang="en-US" sz="3600" b="true">
                <a:solidFill>
                  <a:srgbClr val="FFFFFF"/>
                </a:solidFill>
                <a:latin typeface="Nunito Sans Heavy"/>
                <a:ea typeface="Nunito Sans Heavy"/>
                <a:cs typeface="Nunito Sans Heavy"/>
                <a:sym typeface="Nunito Sans Heavy"/>
              </a:rPr>
              <a:t>Flutter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827455" y="5575231"/>
            <a:ext cx="755627" cy="2057400"/>
          </a:xfrm>
          <a:custGeom>
            <a:avLst/>
            <a:gdLst/>
            <a:ahLst/>
            <a:cxnLst/>
            <a:rect r="r" b="b" t="t" l="l"/>
            <a:pathLst>
              <a:path h="2057400" w="755627">
                <a:moveTo>
                  <a:pt x="0" y="0"/>
                </a:moveTo>
                <a:lnTo>
                  <a:pt x="755627" y="0"/>
                </a:lnTo>
                <a:lnTo>
                  <a:pt x="75562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8288092" y="1691968"/>
            <a:ext cx="9528" cy="8288219"/>
          </a:xfrm>
          <a:prstGeom prst="line">
            <a:avLst/>
          </a:prstGeom>
          <a:ln cap="flat" w="38100">
            <a:solidFill>
              <a:srgbClr val="000000"/>
            </a:solidFill>
            <a:prstDash val="sysDot"/>
            <a:headEnd type="none" len="sm" w="sm"/>
            <a:tailEnd type="none" len="sm" w="sm"/>
          </a:ln>
        </p:spPr>
      </p:sp>
      <p:sp>
        <p:nvSpPr>
          <p:cNvPr name="Freeform 4" id="4"/>
          <p:cNvSpPr/>
          <p:nvPr/>
        </p:nvSpPr>
        <p:spPr>
          <a:xfrm flipH="false" flipV="false" rot="0">
            <a:off x="281186" y="2811754"/>
            <a:ext cx="5434357" cy="3083997"/>
          </a:xfrm>
          <a:custGeom>
            <a:avLst/>
            <a:gdLst/>
            <a:ahLst/>
            <a:cxnLst/>
            <a:rect r="r" b="b" t="t" l="l"/>
            <a:pathLst>
              <a:path h="3083997" w="5434357">
                <a:moveTo>
                  <a:pt x="0" y="0"/>
                </a:moveTo>
                <a:lnTo>
                  <a:pt x="5434357" y="0"/>
                </a:lnTo>
                <a:lnTo>
                  <a:pt x="5434357" y="3083998"/>
                </a:lnTo>
                <a:lnTo>
                  <a:pt x="0" y="3083998"/>
                </a:lnTo>
                <a:lnTo>
                  <a:pt x="0" y="0"/>
                </a:lnTo>
                <a:close/>
              </a:path>
            </a:pathLst>
          </a:custGeom>
          <a:blipFill>
            <a:blip r:embed="rId4"/>
            <a:stretch>
              <a:fillRect l="0" t="0" r="0" b="0"/>
            </a:stretch>
          </a:blipFill>
        </p:spPr>
      </p:sp>
      <p:sp>
        <p:nvSpPr>
          <p:cNvPr name="Freeform 5" id="5"/>
          <p:cNvSpPr/>
          <p:nvPr/>
        </p:nvSpPr>
        <p:spPr>
          <a:xfrm flipH="false" flipV="false" rot="0">
            <a:off x="300236" y="6986636"/>
            <a:ext cx="5434357" cy="2704217"/>
          </a:xfrm>
          <a:custGeom>
            <a:avLst/>
            <a:gdLst/>
            <a:ahLst/>
            <a:cxnLst/>
            <a:rect r="r" b="b" t="t" l="l"/>
            <a:pathLst>
              <a:path h="2704217" w="5434357">
                <a:moveTo>
                  <a:pt x="0" y="0"/>
                </a:moveTo>
                <a:lnTo>
                  <a:pt x="5434357" y="0"/>
                </a:lnTo>
                <a:lnTo>
                  <a:pt x="5434357" y="2704217"/>
                </a:lnTo>
                <a:lnTo>
                  <a:pt x="0" y="2704217"/>
                </a:lnTo>
                <a:lnTo>
                  <a:pt x="0" y="0"/>
                </a:lnTo>
                <a:close/>
              </a:path>
            </a:pathLst>
          </a:custGeom>
          <a:blipFill>
            <a:blip r:embed="rId5"/>
            <a:stretch>
              <a:fillRect l="0" t="0" r="0" b="-981"/>
            </a:stretch>
          </a:blipFill>
        </p:spPr>
      </p:sp>
      <p:sp>
        <p:nvSpPr>
          <p:cNvPr name="Freeform 6" id="6"/>
          <p:cNvSpPr/>
          <p:nvPr/>
        </p:nvSpPr>
        <p:spPr>
          <a:xfrm flipH="false" flipV="false" rot="0">
            <a:off x="9785016" y="2684841"/>
            <a:ext cx="7139776" cy="3757307"/>
          </a:xfrm>
          <a:custGeom>
            <a:avLst/>
            <a:gdLst/>
            <a:ahLst/>
            <a:cxnLst/>
            <a:rect r="r" b="b" t="t" l="l"/>
            <a:pathLst>
              <a:path h="3757307" w="7139776">
                <a:moveTo>
                  <a:pt x="0" y="0"/>
                </a:moveTo>
                <a:lnTo>
                  <a:pt x="7139775" y="0"/>
                </a:lnTo>
                <a:lnTo>
                  <a:pt x="7139775" y="3757306"/>
                </a:lnTo>
                <a:lnTo>
                  <a:pt x="0" y="3757306"/>
                </a:lnTo>
                <a:lnTo>
                  <a:pt x="0" y="0"/>
                </a:lnTo>
                <a:close/>
              </a:path>
            </a:pathLst>
          </a:custGeom>
          <a:blipFill>
            <a:blip r:embed="rId6"/>
            <a:stretch>
              <a:fillRect l="0" t="0" r="0" b="0"/>
            </a:stretch>
          </a:blipFill>
        </p:spPr>
      </p:sp>
      <p:sp>
        <p:nvSpPr>
          <p:cNvPr name="Freeform 7" id="7"/>
          <p:cNvSpPr/>
          <p:nvPr/>
        </p:nvSpPr>
        <p:spPr>
          <a:xfrm flipH="false" flipV="false" rot="0">
            <a:off x="9785016" y="6879566"/>
            <a:ext cx="7139776" cy="2811287"/>
          </a:xfrm>
          <a:custGeom>
            <a:avLst/>
            <a:gdLst/>
            <a:ahLst/>
            <a:cxnLst/>
            <a:rect r="r" b="b" t="t" l="l"/>
            <a:pathLst>
              <a:path h="2811287" w="7139776">
                <a:moveTo>
                  <a:pt x="0" y="0"/>
                </a:moveTo>
                <a:lnTo>
                  <a:pt x="7139775" y="0"/>
                </a:lnTo>
                <a:lnTo>
                  <a:pt x="7139775" y="2811287"/>
                </a:lnTo>
                <a:lnTo>
                  <a:pt x="0" y="2811287"/>
                </a:lnTo>
                <a:lnTo>
                  <a:pt x="0" y="0"/>
                </a:lnTo>
                <a:close/>
              </a:path>
            </a:pathLst>
          </a:custGeom>
          <a:blipFill>
            <a:blip r:embed="rId7"/>
            <a:stretch>
              <a:fillRect l="0" t="0" r="0" b="0"/>
            </a:stretch>
          </a:blipFill>
        </p:spPr>
      </p:sp>
      <p:sp>
        <p:nvSpPr>
          <p:cNvPr name="TextBox 8" id="8"/>
          <p:cNvSpPr txBox="true"/>
          <p:nvPr/>
        </p:nvSpPr>
        <p:spPr>
          <a:xfrm rot="0">
            <a:off x="3611912" y="22541"/>
            <a:ext cx="14204899" cy="1269363"/>
          </a:xfrm>
          <a:prstGeom prst="rect">
            <a:avLst/>
          </a:prstGeom>
        </p:spPr>
        <p:txBody>
          <a:bodyPr anchor="t" rtlCol="false" tIns="0" lIns="0" bIns="0" rIns="0">
            <a:spAutoFit/>
          </a:bodyPr>
          <a:lstStyle/>
          <a:p>
            <a:pPr algn="l">
              <a:lnSpc>
                <a:spcPts val="10360"/>
              </a:lnSpc>
            </a:pPr>
            <a:r>
              <a:rPr lang="en-US" sz="7400" b="true">
                <a:solidFill>
                  <a:srgbClr val="141414"/>
                </a:solidFill>
                <a:latin typeface="Nunito Sans Heavy"/>
                <a:ea typeface="Nunito Sans Heavy"/>
                <a:cs typeface="Nunito Sans Heavy"/>
                <a:sym typeface="Nunito Sans Heavy"/>
              </a:rPr>
              <a:t>Evidences for Completion</a:t>
            </a:r>
          </a:p>
        </p:txBody>
      </p:sp>
      <p:sp>
        <p:nvSpPr>
          <p:cNvPr name="TextBox 9" id="9"/>
          <p:cNvSpPr txBox="true"/>
          <p:nvPr/>
        </p:nvSpPr>
        <p:spPr>
          <a:xfrm rot="0">
            <a:off x="702647" y="1879675"/>
            <a:ext cx="5124808" cy="932079"/>
          </a:xfrm>
          <a:prstGeom prst="rect">
            <a:avLst/>
          </a:prstGeom>
        </p:spPr>
        <p:txBody>
          <a:bodyPr anchor="t" rtlCol="false" tIns="0" lIns="0" bIns="0" rIns="0">
            <a:spAutoFit/>
          </a:bodyPr>
          <a:lstStyle/>
          <a:p>
            <a:pPr algn="ctr">
              <a:lnSpc>
                <a:spcPts val="3750"/>
              </a:lnSpc>
            </a:pPr>
            <a:r>
              <a:rPr lang="en-US" sz="2678" b="true">
                <a:solidFill>
                  <a:srgbClr val="3D85D3"/>
                </a:solidFill>
                <a:latin typeface="Nunito Sans Heavy"/>
                <a:ea typeface="Nunito Sans Heavy"/>
                <a:cs typeface="Nunito Sans Heavy"/>
                <a:sym typeface="Nunito Sans Heavy"/>
              </a:rPr>
              <a:t>Architecture of Implementation</a:t>
            </a:r>
          </a:p>
          <a:p>
            <a:pPr algn="ctr">
              <a:lnSpc>
                <a:spcPts val="3750"/>
              </a:lnSpc>
              <a:spcBef>
                <a:spcPct val="0"/>
              </a:spcBef>
            </a:pPr>
          </a:p>
        </p:txBody>
      </p:sp>
      <p:sp>
        <p:nvSpPr>
          <p:cNvPr name="TextBox 10" id="10"/>
          <p:cNvSpPr txBox="true"/>
          <p:nvPr/>
        </p:nvSpPr>
        <p:spPr>
          <a:xfrm rot="0">
            <a:off x="6205268" y="5875954"/>
            <a:ext cx="2092352" cy="1408329"/>
          </a:xfrm>
          <a:prstGeom prst="rect">
            <a:avLst/>
          </a:prstGeom>
        </p:spPr>
        <p:txBody>
          <a:bodyPr anchor="t" rtlCol="false" tIns="0" lIns="0" bIns="0" rIns="0">
            <a:spAutoFit/>
          </a:bodyPr>
          <a:lstStyle/>
          <a:p>
            <a:pPr algn="ctr">
              <a:lnSpc>
                <a:spcPts val="3750"/>
              </a:lnSpc>
              <a:spcBef>
                <a:spcPct val="0"/>
              </a:spcBef>
            </a:pPr>
            <a:r>
              <a:rPr lang="en-US" b="true" sz="2678">
                <a:solidFill>
                  <a:srgbClr val="3D85D3"/>
                </a:solidFill>
                <a:latin typeface="Nunito Sans Heavy"/>
                <a:ea typeface="Nunito Sans Heavy"/>
                <a:cs typeface="Nunito Sans Heavy"/>
                <a:sym typeface="Nunito Sans Heavy"/>
              </a:rPr>
              <a:t>Frontend and Backend</a:t>
            </a:r>
          </a:p>
        </p:txBody>
      </p:sp>
      <p:sp>
        <p:nvSpPr>
          <p:cNvPr name="TextBox 11" id="11"/>
          <p:cNvSpPr txBox="true"/>
          <p:nvPr/>
        </p:nvSpPr>
        <p:spPr>
          <a:xfrm rot="0">
            <a:off x="9158764" y="1913698"/>
            <a:ext cx="8100536" cy="455829"/>
          </a:xfrm>
          <a:prstGeom prst="rect">
            <a:avLst/>
          </a:prstGeom>
        </p:spPr>
        <p:txBody>
          <a:bodyPr anchor="t" rtlCol="false" tIns="0" lIns="0" bIns="0" rIns="0">
            <a:spAutoFit/>
          </a:bodyPr>
          <a:lstStyle/>
          <a:p>
            <a:pPr algn="ctr">
              <a:lnSpc>
                <a:spcPts val="3750"/>
              </a:lnSpc>
              <a:spcBef>
                <a:spcPct val="0"/>
              </a:spcBef>
            </a:pPr>
            <a:r>
              <a:rPr lang="en-US" b="true" sz="2678">
                <a:solidFill>
                  <a:srgbClr val="3D85D3"/>
                </a:solidFill>
                <a:latin typeface="Nunito Sans Heavy"/>
                <a:ea typeface="Nunito Sans Heavy"/>
                <a:cs typeface="Nunito Sans Heavy"/>
                <a:sym typeface="Nunito Sans Heavy"/>
              </a:rPr>
              <a:t>Model training using google colab ( MobileNetV2)</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grpSp>
        <p:nvGrpSpPr>
          <p:cNvPr name="Group 3" id="3"/>
          <p:cNvGrpSpPr/>
          <p:nvPr/>
        </p:nvGrpSpPr>
        <p:grpSpPr>
          <a:xfrm rot="0">
            <a:off x="15431707" y="652440"/>
            <a:ext cx="4530667" cy="1335110"/>
            <a:chOff x="0" y="0"/>
            <a:chExt cx="1193262" cy="351634"/>
          </a:xfrm>
        </p:grpSpPr>
        <p:sp>
          <p:nvSpPr>
            <p:cNvPr name="Freeform 4" id="4"/>
            <p:cNvSpPr/>
            <p:nvPr/>
          </p:nvSpPr>
          <p:spPr>
            <a:xfrm flipH="false" flipV="false" rot="0">
              <a:off x="0" y="0"/>
              <a:ext cx="1193262" cy="351634"/>
            </a:xfrm>
            <a:custGeom>
              <a:avLst/>
              <a:gdLst/>
              <a:ahLst/>
              <a:cxnLst/>
              <a:rect r="r" b="b" t="t" l="l"/>
              <a:pathLst>
                <a:path h="351634" w="1193262">
                  <a:moveTo>
                    <a:pt x="87148" y="0"/>
                  </a:moveTo>
                  <a:lnTo>
                    <a:pt x="1106114" y="0"/>
                  </a:lnTo>
                  <a:cubicBezTo>
                    <a:pt x="1154245" y="0"/>
                    <a:pt x="1193262" y="39017"/>
                    <a:pt x="1193262" y="87148"/>
                  </a:cubicBezTo>
                  <a:lnTo>
                    <a:pt x="1193262" y="264486"/>
                  </a:lnTo>
                  <a:cubicBezTo>
                    <a:pt x="1193262" y="312616"/>
                    <a:pt x="1154245" y="351634"/>
                    <a:pt x="1106114" y="351634"/>
                  </a:cubicBezTo>
                  <a:lnTo>
                    <a:pt x="87148" y="351634"/>
                  </a:lnTo>
                  <a:cubicBezTo>
                    <a:pt x="39017" y="351634"/>
                    <a:pt x="0" y="312616"/>
                    <a:pt x="0" y="264486"/>
                  </a:cubicBezTo>
                  <a:lnTo>
                    <a:pt x="0" y="87148"/>
                  </a:lnTo>
                  <a:cubicBezTo>
                    <a:pt x="0" y="39017"/>
                    <a:pt x="39017" y="0"/>
                    <a:pt x="87148" y="0"/>
                  </a:cubicBezTo>
                  <a:close/>
                </a:path>
              </a:pathLst>
            </a:custGeom>
            <a:solidFill>
              <a:srgbClr val="3D85D3"/>
            </a:solidFill>
          </p:spPr>
        </p:sp>
        <p:sp>
          <p:nvSpPr>
            <p:cNvPr name="TextBox 5" id="5"/>
            <p:cNvSpPr txBox="true"/>
            <p:nvPr/>
          </p:nvSpPr>
          <p:spPr>
            <a:xfrm>
              <a:off x="0" y="28575"/>
              <a:ext cx="1193262" cy="323059"/>
            </a:xfrm>
            <a:prstGeom prst="rect">
              <a:avLst/>
            </a:prstGeom>
          </p:spPr>
          <p:txBody>
            <a:bodyPr anchor="ctr" rtlCol="false" tIns="50800" lIns="50800" bIns="50800" rIns="50800"/>
            <a:lstStyle/>
            <a:p>
              <a:pPr algn="ctr">
                <a:lnSpc>
                  <a:spcPts val="2691"/>
                </a:lnSpc>
              </a:pPr>
            </a:p>
          </p:txBody>
        </p:sp>
      </p:grpSp>
      <p:sp>
        <p:nvSpPr>
          <p:cNvPr name="TextBox 6" id="6"/>
          <p:cNvSpPr txBox="true"/>
          <p:nvPr/>
        </p:nvSpPr>
        <p:spPr>
          <a:xfrm rot="0">
            <a:off x="5785360" y="892958"/>
            <a:ext cx="12730514" cy="1035050"/>
          </a:xfrm>
          <a:prstGeom prst="rect">
            <a:avLst/>
          </a:prstGeom>
        </p:spPr>
        <p:txBody>
          <a:bodyPr anchor="t" rtlCol="false" tIns="0" lIns="0" bIns="0" rIns="0">
            <a:spAutoFit/>
          </a:bodyPr>
          <a:lstStyle/>
          <a:p>
            <a:pPr algn="ctr">
              <a:lnSpc>
                <a:spcPts val="7600"/>
              </a:lnSpc>
            </a:pPr>
            <a:r>
              <a:rPr lang="en-US" b="true" sz="8000">
                <a:solidFill>
                  <a:srgbClr val="141414"/>
                </a:solidFill>
                <a:latin typeface="Nunito Sans Heavy"/>
                <a:ea typeface="Nunito Sans Heavy"/>
                <a:cs typeface="Nunito Sans Heavy"/>
                <a:sym typeface="Nunito Sans Heavy"/>
              </a:rPr>
              <a:t>References</a:t>
            </a:r>
          </a:p>
        </p:txBody>
      </p:sp>
      <p:sp>
        <p:nvSpPr>
          <p:cNvPr name="TextBox 7" id="7"/>
          <p:cNvSpPr txBox="true"/>
          <p:nvPr/>
        </p:nvSpPr>
        <p:spPr>
          <a:xfrm rot="0">
            <a:off x="1198124" y="2141775"/>
            <a:ext cx="16799665" cy="7929753"/>
          </a:xfrm>
          <a:prstGeom prst="rect">
            <a:avLst/>
          </a:prstGeom>
        </p:spPr>
        <p:txBody>
          <a:bodyPr anchor="t" rtlCol="false" tIns="0" lIns="0" bIns="0" rIns="0">
            <a:spAutoFit/>
          </a:bodyPr>
          <a:lstStyle/>
          <a:p>
            <a:pPr algn="l">
              <a:lnSpc>
                <a:spcPts val="3906"/>
              </a:lnSpc>
            </a:pPr>
          </a:p>
          <a:p>
            <a:pPr algn="l">
              <a:lnSpc>
                <a:spcPts val="3906"/>
              </a:lnSpc>
            </a:pPr>
            <a:r>
              <a:rPr lang="en-US" sz="3100" spc="80" b="true">
                <a:solidFill>
                  <a:srgbClr val="3D85D3"/>
                </a:solidFill>
                <a:latin typeface="Nunito Sans Bold"/>
                <a:ea typeface="Nunito Sans Bold"/>
                <a:cs typeface="Nunito Sans Bold"/>
                <a:sym typeface="Nunito Sans Bold"/>
              </a:rPr>
              <a:t>[1]  World Bank, "Delivering Road Safety in Sri Lanka: Leadership Priorities and Initiatives to 2030," [Online]. Available: https://documents.worldbank.org/curated/en/976361582088610795/pdf/Delivering-Road-Safety-in-Sri-Lanka-Leadership-Priorities-and-Initiatives-to-2030.pdf.</a:t>
            </a:r>
          </a:p>
          <a:p>
            <a:pPr algn="l">
              <a:lnSpc>
                <a:spcPts val="3906"/>
              </a:lnSpc>
            </a:pPr>
          </a:p>
          <a:p>
            <a:pPr algn="l">
              <a:lnSpc>
                <a:spcPts val="3906"/>
              </a:lnSpc>
            </a:pPr>
          </a:p>
          <a:p>
            <a:pPr algn="l">
              <a:lnSpc>
                <a:spcPts val="3906"/>
              </a:lnSpc>
            </a:pPr>
            <a:r>
              <a:rPr lang="en-US" sz="3100" spc="80" b="true">
                <a:solidFill>
                  <a:srgbClr val="3D85D3"/>
                </a:solidFill>
                <a:latin typeface="Nunito Sans Bold"/>
                <a:ea typeface="Nunito Sans Bold"/>
                <a:cs typeface="Nunito Sans Bold"/>
                <a:sym typeface="Nunito Sans Bold"/>
              </a:rPr>
              <a:t>[2]  "Prioritizing Road Safety: A Global Challenge and Sri Lanka's Perspective," Numbers.lk, [Online]. Available: https://numbers.lk/news/prioritizing-road-safety-a-global-challenge-and-sri-lanka-s-perspective.</a:t>
            </a:r>
          </a:p>
          <a:p>
            <a:pPr algn="l">
              <a:lnSpc>
                <a:spcPts val="3906"/>
              </a:lnSpc>
            </a:pPr>
          </a:p>
          <a:p>
            <a:pPr algn="l">
              <a:lnSpc>
                <a:spcPts val="3906"/>
              </a:lnSpc>
            </a:pPr>
          </a:p>
          <a:p>
            <a:pPr algn="l">
              <a:lnSpc>
                <a:spcPts val="3906"/>
              </a:lnSpc>
            </a:pPr>
            <a:r>
              <a:rPr lang="en-US" sz="3100" spc="80" b="true">
                <a:solidFill>
                  <a:srgbClr val="3D85D3"/>
                </a:solidFill>
                <a:latin typeface="Nunito Sans Bold"/>
                <a:ea typeface="Nunito Sans Bold"/>
                <a:cs typeface="Nunito Sans Bold"/>
                <a:sym typeface="Nunito Sans Bold"/>
              </a:rPr>
              <a:t>[3]  N. D. Sinclair, "Three Ways to Improve Road Safety in Sri Lanka," Asian Development Blog, 15-Jan-2024, [Online]. Available: https://blogs.adb.org/blog/three-ways-improve-road-safety-sri-lanka.</a:t>
            </a:r>
          </a:p>
          <a:p>
            <a:pPr algn="l">
              <a:lnSpc>
                <a:spcPts val="3906"/>
              </a:lnSpc>
            </a:pP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634289" y="230188"/>
            <a:ext cx="10618296"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Commercialization</a:t>
            </a:r>
          </a:p>
        </p:txBody>
      </p:sp>
      <p:sp>
        <p:nvSpPr>
          <p:cNvPr name="AutoShape 3" id="3"/>
          <p:cNvSpPr/>
          <p:nvPr/>
        </p:nvSpPr>
        <p:spPr>
          <a:xfrm>
            <a:off x="14799477" y="8205612"/>
            <a:ext cx="0" cy="571508"/>
          </a:xfrm>
          <a:prstGeom prst="line">
            <a:avLst/>
          </a:prstGeom>
          <a:ln cap="rnd" w="76200">
            <a:solidFill>
              <a:srgbClr val="FFFFFF"/>
            </a:solidFill>
            <a:prstDash val="solid"/>
            <a:headEnd type="none" len="sm" w="sm"/>
            <a:tailEnd type="arrow" len="sm" w="med"/>
          </a:ln>
        </p:spPr>
      </p:sp>
      <p:sp>
        <p:nvSpPr>
          <p:cNvPr name="TextBox 4" id="4"/>
          <p:cNvSpPr txBox="true"/>
          <p:nvPr/>
        </p:nvSpPr>
        <p:spPr>
          <a:xfrm rot="0">
            <a:off x="3046431" y="1975516"/>
            <a:ext cx="16799665" cy="7929753"/>
          </a:xfrm>
          <a:prstGeom prst="rect">
            <a:avLst/>
          </a:prstGeom>
        </p:spPr>
        <p:txBody>
          <a:bodyPr anchor="t" rtlCol="false" tIns="0" lIns="0" bIns="0" rIns="0">
            <a:spAutoFit/>
          </a:bodyPr>
          <a:lstStyle/>
          <a:p>
            <a:pPr algn="l">
              <a:lnSpc>
                <a:spcPts val="3906"/>
              </a:lnSpc>
            </a:pPr>
            <a:r>
              <a:rPr lang="en-US" sz="3100" spc="80">
                <a:solidFill>
                  <a:srgbClr val="141414"/>
                </a:solidFill>
                <a:latin typeface="Nunito Sans"/>
                <a:ea typeface="Nunito Sans"/>
                <a:cs typeface="Nunito Sans"/>
                <a:sym typeface="Nunito Sans"/>
              </a:rPr>
              <a:t>Target Market</a:t>
            </a:r>
          </a:p>
          <a:p>
            <a:pPr algn="l" marL="669293" indent="-334646" lvl="1">
              <a:lnSpc>
                <a:spcPts val="3906"/>
              </a:lnSpc>
              <a:buFont typeface="Arial"/>
              <a:buChar char="•"/>
            </a:pPr>
            <a:r>
              <a:rPr lang="en-US" sz="3100" spc="80">
                <a:solidFill>
                  <a:srgbClr val="3D85D3"/>
                </a:solidFill>
                <a:latin typeface="Nunito Sans"/>
                <a:ea typeface="Nunito Sans"/>
                <a:cs typeface="Nunito Sans"/>
                <a:sym typeface="Nunito Sans"/>
              </a:rPr>
              <a:t>Private vehicle owners, fleet managers, logistics companies.</a:t>
            </a:r>
          </a:p>
          <a:p>
            <a:pPr algn="l" marL="669293" indent="-334646" lvl="1">
              <a:lnSpc>
                <a:spcPts val="3906"/>
              </a:lnSpc>
              <a:buFont typeface="Arial"/>
              <a:buChar char="•"/>
            </a:pPr>
            <a:r>
              <a:rPr lang="en-US" sz="3100" spc="80">
                <a:solidFill>
                  <a:srgbClr val="3D85D3"/>
                </a:solidFill>
                <a:latin typeface="Nunito Sans"/>
                <a:ea typeface="Nunito Sans"/>
                <a:cs typeface="Nunito Sans"/>
                <a:sym typeface="Nunito Sans"/>
              </a:rPr>
              <a:t>Start with Sri Lanka, expand to other developing nations.</a:t>
            </a:r>
          </a:p>
          <a:p>
            <a:pPr algn="l">
              <a:lnSpc>
                <a:spcPts val="3906"/>
              </a:lnSpc>
            </a:pPr>
          </a:p>
          <a:p>
            <a:pPr algn="l">
              <a:lnSpc>
                <a:spcPts val="3906"/>
              </a:lnSpc>
            </a:pPr>
            <a:r>
              <a:rPr lang="en-US" sz="3100" spc="80">
                <a:solidFill>
                  <a:srgbClr val="141414"/>
                </a:solidFill>
                <a:latin typeface="Nunito Sans"/>
                <a:ea typeface="Nunito Sans"/>
                <a:cs typeface="Nunito Sans"/>
                <a:sym typeface="Nunito Sans"/>
              </a:rPr>
              <a:t>Revenue Streams</a:t>
            </a:r>
          </a:p>
          <a:p>
            <a:pPr algn="l" marL="669293" indent="-334646" lvl="1">
              <a:lnSpc>
                <a:spcPts val="3906"/>
              </a:lnSpc>
              <a:buFont typeface="Arial"/>
              <a:buChar char="•"/>
            </a:pPr>
            <a:r>
              <a:rPr lang="en-US" sz="3100" spc="80">
                <a:solidFill>
                  <a:srgbClr val="3D85D3"/>
                </a:solidFill>
                <a:latin typeface="Nunito Sans"/>
                <a:ea typeface="Nunito Sans"/>
                <a:cs typeface="Nunito Sans"/>
                <a:sym typeface="Nunito Sans"/>
              </a:rPr>
              <a:t>Monthly/yearly subscription for premium users.</a:t>
            </a:r>
          </a:p>
          <a:p>
            <a:pPr algn="l" marL="669293" indent="-334646" lvl="1">
              <a:lnSpc>
                <a:spcPts val="3906"/>
              </a:lnSpc>
              <a:buFont typeface="Arial"/>
              <a:buChar char="•"/>
            </a:pPr>
            <a:r>
              <a:rPr lang="en-US" sz="3100" spc="80">
                <a:solidFill>
                  <a:srgbClr val="3D85D3"/>
                </a:solidFill>
                <a:latin typeface="Nunito Sans"/>
                <a:ea typeface="Nunito Sans"/>
                <a:cs typeface="Nunito Sans"/>
                <a:sym typeface="Nunito Sans"/>
              </a:rPr>
              <a:t>Collaborate with car manufacturers and insurance companies.</a:t>
            </a:r>
          </a:p>
          <a:p>
            <a:pPr algn="l">
              <a:lnSpc>
                <a:spcPts val="3906"/>
              </a:lnSpc>
            </a:pPr>
          </a:p>
          <a:p>
            <a:pPr algn="l">
              <a:lnSpc>
                <a:spcPts val="3906"/>
              </a:lnSpc>
            </a:pPr>
            <a:r>
              <a:rPr lang="en-US" sz="3100" spc="80">
                <a:solidFill>
                  <a:srgbClr val="141414"/>
                </a:solidFill>
                <a:latin typeface="Nunito Sans"/>
                <a:ea typeface="Nunito Sans"/>
                <a:cs typeface="Nunito Sans"/>
                <a:sym typeface="Nunito Sans"/>
              </a:rPr>
              <a:t>Distribution Channels</a:t>
            </a:r>
          </a:p>
          <a:p>
            <a:pPr algn="l" marL="669293" indent="-334646" lvl="1">
              <a:lnSpc>
                <a:spcPts val="3906"/>
              </a:lnSpc>
              <a:buFont typeface="Arial"/>
              <a:buChar char="•"/>
            </a:pPr>
            <a:r>
              <a:rPr lang="en-US" sz="3100" spc="80">
                <a:solidFill>
                  <a:srgbClr val="3D85D3"/>
                </a:solidFill>
                <a:latin typeface="Nunito Sans"/>
                <a:ea typeface="Nunito Sans"/>
                <a:cs typeface="Nunito Sans"/>
                <a:sym typeface="Nunito Sans"/>
              </a:rPr>
              <a:t>Google Play and Apple App Store.</a:t>
            </a:r>
          </a:p>
          <a:p>
            <a:pPr algn="l" marL="669293" indent="-334646" lvl="1">
              <a:lnSpc>
                <a:spcPts val="3906"/>
              </a:lnSpc>
              <a:buFont typeface="Arial"/>
              <a:buChar char="•"/>
            </a:pPr>
            <a:r>
              <a:rPr lang="en-US" sz="3100" spc="80">
                <a:solidFill>
                  <a:srgbClr val="3D85D3"/>
                </a:solidFill>
                <a:latin typeface="Nunito Sans"/>
                <a:ea typeface="Nunito Sans"/>
                <a:cs typeface="Nunito Sans"/>
                <a:sym typeface="Nunito Sans"/>
              </a:rPr>
              <a:t>Distribute via car rental services and driving schools.</a:t>
            </a:r>
          </a:p>
          <a:p>
            <a:pPr algn="l">
              <a:lnSpc>
                <a:spcPts val="3906"/>
              </a:lnSpc>
            </a:pPr>
          </a:p>
          <a:p>
            <a:pPr algn="l">
              <a:lnSpc>
                <a:spcPts val="3906"/>
              </a:lnSpc>
            </a:pPr>
            <a:r>
              <a:rPr lang="en-US" sz="3100" spc="80">
                <a:solidFill>
                  <a:srgbClr val="141414"/>
                </a:solidFill>
                <a:latin typeface="Nunito Sans"/>
                <a:ea typeface="Nunito Sans"/>
                <a:cs typeface="Nunito Sans"/>
                <a:sym typeface="Nunito Sans"/>
              </a:rPr>
              <a:t>Marketing Strategy</a:t>
            </a:r>
          </a:p>
          <a:p>
            <a:pPr algn="l" marL="669293" indent="-334646" lvl="1">
              <a:lnSpc>
                <a:spcPts val="3906"/>
              </a:lnSpc>
              <a:buFont typeface="Arial"/>
              <a:buChar char="•"/>
            </a:pPr>
            <a:r>
              <a:rPr lang="en-US" sz="3100" spc="80">
                <a:solidFill>
                  <a:srgbClr val="3D85D3"/>
                </a:solidFill>
                <a:latin typeface="Nunito Sans"/>
                <a:ea typeface="Nunito Sans"/>
                <a:cs typeface="Nunito Sans"/>
                <a:sym typeface="Nunito Sans"/>
              </a:rPr>
              <a:t> Promote through social media and search engines.</a:t>
            </a:r>
          </a:p>
          <a:p>
            <a:pPr algn="l" marL="669293" indent="-334646" lvl="1">
              <a:lnSpc>
                <a:spcPts val="3906"/>
              </a:lnSpc>
              <a:buFont typeface="Arial"/>
              <a:buChar char="•"/>
            </a:pPr>
            <a:r>
              <a:rPr lang="en-US" sz="3100" spc="80">
                <a:solidFill>
                  <a:srgbClr val="3D85D3"/>
                </a:solidFill>
                <a:latin typeface="Nunito Sans"/>
                <a:ea typeface="Nunito Sans"/>
                <a:cs typeface="Nunito Sans"/>
                <a:sym typeface="Nunito Sans"/>
              </a:rPr>
              <a:t>Collaborate with auto industry influencers.</a:t>
            </a:r>
          </a:p>
          <a:p>
            <a:pPr algn="l">
              <a:lnSpc>
                <a:spcPts val="3906"/>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117758"/>
            <a:ext cx="18288000" cy="10404758"/>
            <a:chOff x="0" y="0"/>
            <a:chExt cx="4816593" cy="2740348"/>
          </a:xfrm>
        </p:grpSpPr>
        <p:sp>
          <p:nvSpPr>
            <p:cNvPr name="Freeform 4" id="4"/>
            <p:cNvSpPr/>
            <p:nvPr/>
          </p:nvSpPr>
          <p:spPr>
            <a:xfrm flipH="false" flipV="false" rot="0">
              <a:off x="0" y="0"/>
              <a:ext cx="4816592" cy="2740348"/>
            </a:xfrm>
            <a:custGeom>
              <a:avLst/>
              <a:gdLst/>
              <a:ahLst/>
              <a:cxnLst/>
              <a:rect r="r" b="b" t="t" l="l"/>
              <a:pathLst>
                <a:path h="2740348" w="4816592">
                  <a:moveTo>
                    <a:pt x="0" y="0"/>
                  </a:moveTo>
                  <a:lnTo>
                    <a:pt x="4816592" y="0"/>
                  </a:lnTo>
                  <a:lnTo>
                    <a:pt x="4816592" y="2740348"/>
                  </a:lnTo>
                  <a:lnTo>
                    <a:pt x="0" y="2740348"/>
                  </a:lnTo>
                  <a:close/>
                </a:path>
              </a:pathLst>
            </a:custGeom>
            <a:gradFill rotWithShape="true">
              <a:gsLst>
                <a:gs pos="0">
                  <a:srgbClr val="000000">
                    <a:alpha val="46000"/>
                  </a:srgbClr>
                </a:gs>
                <a:gs pos="100000">
                  <a:srgbClr val="3533CD">
                    <a:alpha val="46000"/>
                  </a:srgbClr>
                </a:gs>
              </a:gsLst>
              <a:lin ang="0"/>
            </a:gradFill>
          </p:spPr>
        </p:sp>
        <p:sp>
          <p:nvSpPr>
            <p:cNvPr name="TextBox 5" id="5"/>
            <p:cNvSpPr txBox="true"/>
            <p:nvPr/>
          </p:nvSpPr>
          <p:spPr>
            <a:xfrm>
              <a:off x="0" y="-76200"/>
              <a:ext cx="4816593" cy="2816548"/>
            </a:xfrm>
            <a:prstGeom prst="rect">
              <a:avLst/>
            </a:prstGeom>
          </p:spPr>
          <p:txBody>
            <a:bodyPr anchor="ctr" rtlCol="false" tIns="50800" lIns="50800" bIns="50800" rIns="50800"/>
            <a:lstStyle/>
            <a:p>
              <a:pPr algn="ctr">
                <a:lnSpc>
                  <a:spcPts val="3624"/>
                </a:lnSpc>
              </a:pPr>
            </a:p>
          </p:txBody>
        </p:sp>
      </p:grpSp>
      <p:grpSp>
        <p:nvGrpSpPr>
          <p:cNvPr name="Group 6" id="6"/>
          <p:cNvGrpSpPr/>
          <p:nvPr/>
        </p:nvGrpSpPr>
        <p:grpSpPr>
          <a:xfrm rot="0">
            <a:off x="7164804" y="-412152"/>
            <a:ext cx="3958393" cy="1440852"/>
            <a:chOff x="0" y="0"/>
            <a:chExt cx="1980573" cy="720927"/>
          </a:xfrm>
        </p:grpSpPr>
        <p:sp>
          <p:nvSpPr>
            <p:cNvPr name="Freeform 7" id="7"/>
            <p:cNvSpPr/>
            <p:nvPr/>
          </p:nvSpPr>
          <p:spPr>
            <a:xfrm flipH="false" flipV="false" rot="0">
              <a:off x="0" y="0"/>
              <a:ext cx="1980573" cy="720927"/>
            </a:xfrm>
            <a:custGeom>
              <a:avLst/>
              <a:gdLst/>
              <a:ahLst/>
              <a:cxnLst/>
              <a:rect r="r" b="b" t="t" l="l"/>
              <a:pathLst>
                <a:path h="720927" w="1980573">
                  <a:moveTo>
                    <a:pt x="1856113" y="720927"/>
                  </a:moveTo>
                  <a:lnTo>
                    <a:pt x="124460" y="720927"/>
                  </a:lnTo>
                  <a:cubicBezTo>
                    <a:pt x="55880" y="720927"/>
                    <a:pt x="0" y="665047"/>
                    <a:pt x="0" y="596467"/>
                  </a:cubicBezTo>
                  <a:lnTo>
                    <a:pt x="0" y="124460"/>
                  </a:lnTo>
                  <a:cubicBezTo>
                    <a:pt x="0" y="55880"/>
                    <a:pt x="55880" y="0"/>
                    <a:pt x="124460" y="0"/>
                  </a:cubicBezTo>
                  <a:lnTo>
                    <a:pt x="1856113" y="0"/>
                  </a:lnTo>
                  <a:cubicBezTo>
                    <a:pt x="1924693" y="0"/>
                    <a:pt x="1980573" y="55880"/>
                    <a:pt x="1980573" y="124460"/>
                  </a:cubicBezTo>
                  <a:lnTo>
                    <a:pt x="1980573" y="596467"/>
                  </a:lnTo>
                  <a:cubicBezTo>
                    <a:pt x="1980573" y="665047"/>
                    <a:pt x="1924693" y="720927"/>
                    <a:pt x="1856113" y="720927"/>
                  </a:cubicBezTo>
                  <a:close/>
                </a:path>
              </a:pathLst>
            </a:custGeom>
            <a:solidFill>
              <a:srgbClr val="3D85D3"/>
            </a:solidFill>
          </p:spPr>
        </p:sp>
      </p:grpSp>
      <p:sp>
        <p:nvSpPr>
          <p:cNvPr name="TextBox 8" id="8"/>
          <p:cNvSpPr txBox="true"/>
          <p:nvPr/>
        </p:nvSpPr>
        <p:spPr>
          <a:xfrm rot="0">
            <a:off x="2387552" y="3714926"/>
            <a:ext cx="15900448" cy="2463165"/>
          </a:xfrm>
          <a:prstGeom prst="rect">
            <a:avLst/>
          </a:prstGeom>
        </p:spPr>
        <p:txBody>
          <a:bodyPr anchor="t" rtlCol="false" tIns="0" lIns="0" bIns="0" rIns="0">
            <a:spAutoFit/>
          </a:bodyPr>
          <a:lstStyle/>
          <a:p>
            <a:pPr algn="l">
              <a:lnSpc>
                <a:spcPts val="20160"/>
              </a:lnSpc>
            </a:pPr>
            <a:r>
              <a:rPr lang="en-US" b="true" sz="14400" spc="2390">
                <a:solidFill>
                  <a:srgbClr val="FFFFFF"/>
                </a:solidFill>
                <a:latin typeface="Nunito Sans Heavy"/>
                <a:ea typeface="Nunito Sans Heavy"/>
                <a:cs typeface="Nunito Sans Heavy"/>
                <a:sym typeface="Nunito Sans Heavy"/>
              </a:rPr>
              <a:t>THANK YOU</a:t>
            </a:r>
          </a:p>
        </p:txBody>
      </p:sp>
      <p:sp>
        <p:nvSpPr>
          <p:cNvPr name="TextBox 9" id="9"/>
          <p:cNvSpPr txBox="true"/>
          <p:nvPr/>
        </p:nvSpPr>
        <p:spPr>
          <a:xfrm rot="0">
            <a:off x="7164804" y="228739"/>
            <a:ext cx="3958393" cy="481330"/>
          </a:xfrm>
          <a:prstGeom prst="rect">
            <a:avLst/>
          </a:prstGeom>
        </p:spPr>
        <p:txBody>
          <a:bodyPr anchor="t" rtlCol="false" tIns="0" lIns="0" bIns="0" rIns="0">
            <a:spAutoFit/>
          </a:bodyPr>
          <a:lstStyle/>
          <a:p>
            <a:pPr algn="ctr">
              <a:lnSpc>
                <a:spcPts val="3919"/>
              </a:lnSpc>
            </a:pPr>
            <a:r>
              <a:rPr lang="en-US" sz="2799" spc="344">
                <a:solidFill>
                  <a:srgbClr val="FFFFFF"/>
                </a:solidFill>
                <a:latin typeface="Source Sans Pro"/>
                <a:ea typeface="Source Sans Pro"/>
                <a:cs typeface="Source Sans Pro"/>
                <a:sym typeface="Source Sans Pro"/>
              </a:rPr>
              <a:t>18/03/2025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40838" y="2517809"/>
            <a:ext cx="5816919" cy="5816919"/>
            <a:chOff x="0" y="0"/>
            <a:chExt cx="6350000" cy="6350000"/>
          </a:xfrm>
        </p:grpSpPr>
        <p:sp>
          <p:nvSpPr>
            <p:cNvPr name="Freeform 3" id="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71245" t="-4138" r="-51235" b="-21639"/>
              </a:stretch>
            </a:blipFill>
          </p:spPr>
        </p:sp>
      </p:grpSp>
      <p:sp>
        <p:nvSpPr>
          <p:cNvPr name="TextBox 4" id="4"/>
          <p:cNvSpPr txBox="true"/>
          <p:nvPr/>
        </p:nvSpPr>
        <p:spPr>
          <a:xfrm rot="0">
            <a:off x="1232311" y="1232381"/>
            <a:ext cx="9724866" cy="971555"/>
          </a:xfrm>
          <a:prstGeom prst="rect">
            <a:avLst/>
          </a:prstGeom>
        </p:spPr>
        <p:txBody>
          <a:bodyPr anchor="t" rtlCol="false" tIns="0" lIns="0" bIns="0" rIns="0">
            <a:spAutoFit/>
          </a:bodyPr>
          <a:lstStyle/>
          <a:p>
            <a:pPr algn="l">
              <a:lnSpc>
                <a:spcPts val="7125"/>
              </a:lnSpc>
            </a:pPr>
            <a:r>
              <a:rPr lang="en-US" sz="7500" b="true">
                <a:solidFill>
                  <a:srgbClr val="141414"/>
                </a:solidFill>
                <a:latin typeface="Nunito Sans Bold"/>
                <a:ea typeface="Nunito Sans Bold"/>
                <a:cs typeface="Nunito Sans Bold"/>
                <a:sym typeface="Nunito Sans Bold"/>
              </a:rPr>
              <a:t>Research Problem</a:t>
            </a:r>
          </a:p>
        </p:txBody>
      </p:sp>
      <p:sp>
        <p:nvSpPr>
          <p:cNvPr name="TextBox 5" id="5"/>
          <p:cNvSpPr txBox="true"/>
          <p:nvPr/>
        </p:nvSpPr>
        <p:spPr>
          <a:xfrm rot="0">
            <a:off x="2148185" y="3216469"/>
            <a:ext cx="9049754" cy="457200"/>
          </a:xfrm>
          <a:prstGeom prst="rect">
            <a:avLst/>
          </a:prstGeom>
        </p:spPr>
        <p:txBody>
          <a:bodyPr anchor="t" rtlCol="false" tIns="0" lIns="0" bIns="0" rIns="0">
            <a:spAutoFit/>
          </a:bodyPr>
          <a:lstStyle/>
          <a:p>
            <a:pPr algn="l">
              <a:lnSpc>
                <a:spcPts val="3419"/>
              </a:lnSpc>
            </a:pPr>
            <a:r>
              <a:rPr lang="en-US" sz="3600" b="true">
                <a:solidFill>
                  <a:srgbClr val="141414"/>
                </a:solidFill>
                <a:latin typeface="Nunito Sans Bold"/>
                <a:ea typeface="Nunito Sans Bold"/>
                <a:cs typeface="Nunito Sans Bold"/>
                <a:sym typeface="Nunito Sans Bold"/>
              </a:rPr>
              <a:t>High Rate of Road Accidents</a:t>
            </a:r>
          </a:p>
        </p:txBody>
      </p:sp>
      <p:sp>
        <p:nvSpPr>
          <p:cNvPr name="TextBox 6" id="6"/>
          <p:cNvSpPr txBox="true"/>
          <p:nvPr/>
        </p:nvSpPr>
        <p:spPr>
          <a:xfrm rot="0">
            <a:off x="2148185" y="4540444"/>
            <a:ext cx="8896542" cy="885825"/>
          </a:xfrm>
          <a:prstGeom prst="rect">
            <a:avLst/>
          </a:prstGeom>
        </p:spPr>
        <p:txBody>
          <a:bodyPr anchor="t" rtlCol="false" tIns="0" lIns="0" bIns="0" rIns="0">
            <a:spAutoFit/>
          </a:bodyPr>
          <a:lstStyle/>
          <a:p>
            <a:pPr algn="l">
              <a:lnSpc>
                <a:spcPts val="3419"/>
              </a:lnSpc>
            </a:pPr>
            <a:r>
              <a:rPr lang="en-US" sz="3600" b="true">
                <a:solidFill>
                  <a:srgbClr val="141414"/>
                </a:solidFill>
                <a:latin typeface="Nunito Sans Bold"/>
                <a:ea typeface="Nunito Sans Bold"/>
                <a:cs typeface="Nunito Sans Bold"/>
                <a:sym typeface="Nunito Sans Bold"/>
              </a:rPr>
              <a:t>Risky and undisciplined driver behavior</a:t>
            </a:r>
          </a:p>
          <a:p>
            <a:pPr algn="l">
              <a:lnSpc>
                <a:spcPts val="3419"/>
              </a:lnSpc>
            </a:pPr>
          </a:p>
        </p:txBody>
      </p:sp>
      <p:sp>
        <p:nvSpPr>
          <p:cNvPr name="TextBox 7" id="7"/>
          <p:cNvSpPr txBox="true"/>
          <p:nvPr/>
        </p:nvSpPr>
        <p:spPr>
          <a:xfrm rot="0">
            <a:off x="2148185" y="5838726"/>
            <a:ext cx="8721443" cy="1314450"/>
          </a:xfrm>
          <a:prstGeom prst="rect">
            <a:avLst/>
          </a:prstGeom>
        </p:spPr>
        <p:txBody>
          <a:bodyPr anchor="t" rtlCol="false" tIns="0" lIns="0" bIns="0" rIns="0">
            <a:spAutoFit/>
          </a:bodyPr>
          <a:lstStyle/>
          <a:p>
            <a:pPr algn="l">
              <a:lnSpc>
                <a:spcPts val="3419"/>
              </a:lnSpc>
            </a:pPr>
            <a:r>
              <a:rPr lang="en-US" sz="3600" b="true">
                <a:solidFill>
                  <a:srgbClr val="141414"/>
                </a:solidFill>
                <a:latin typeface="Nunito Sans Bold"/>
                <a:ea typeface="Nunito Sans Bold"/>
                <a:cs typeface="Nunito Sans Bold"/>
                <a:sym typeface="Nunito Sans Bold"/>
              </a:rPr>
              <a:t>Lack of proper road signs and unclear lane markings in Sri Lanka</a:t>
            </a:r>
          </a:p>
          <a:p>
            <a:pPr algn="l">
              <a:lnSpc>
                <a:spcPts val="3419"/>
              </a:lnSpc>
            </a:pPr>
          </a:p>
        </p:txBody>
      </p:sp>
      <p:sp>
        <p:nvSpPr>
          <p:cNvPr name="TextBox 8" id="8"/>
          <p:cNvSpPr txBox="true"/>
          <p:nvPr/>
        </p:nvSpPr>
        <p:spPr>
          <a:xfrm rot="0">
            <a:off x="2235734" y="7395952"/>
            <a:ext cx="8721443" cy="885825"/>
          </a:xfrm>
          <a:prstGeom prst="rect">
            <a:avLst/>
          </a:prstGeom>
        </p:spPr>
        <p:txBody>
          <a:bodyPr anchor="t" rtlCol="false" tIns="0" lIns="0" bIns="0" rIns="0">
            <a:spAutoFit/>
          </a:bodyPr>
          <a:lstStyle/>
          <a:p>
            <a:pPr algn="l">
              <a:lnSpc>
                <a:spcPts val="3419"/>
              </a:lnSpc>
            </a:pPr>
            <a:r>
              <a:rPr lang="en-US" sz="3600" b="true">
                <a:solidFill>
                  <a:srgbClr val="141414"/>
                </a:solidFill>
                <a:latin typeface="Nunito Sans Bold"/>
                <a:ea typeface="Nunito Sans Bold"/>
                <a:cs typeface="Nunito Sans Bold"/>
                <a:sym typeface="Nunito Sans Bold"/>
              </a:rPr>
              <a:t>Current systems are insufficient to address the root causes of accidents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84367" y="5143500"/>
            <a:ext cx="7018132" cy="3947650"/>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7379" r="0" b="-7379"/>
              </a:stretch>
            </a:blipFill>
          </p:spPr>
        </p:sp>
      </p:grpSp>
      <p:sp>
        <p:nvSpPr>
          <p:cNvPr name="TextBox 4" id="4"/>
          <p:cNvSpPr txBox="true"/>
          <p:nvPr/>
        </p:nvSpPr>
        <p:spPr>
          <a:xfrm rot="0">
            <a:off x="1284367" y="1543428"/>
            <a:ext cx="8115300" cy="1035050"/>
          </a:xfrm>
          <a:prstGeom prst="rect">
            <a:avLst/>
          </a:prstGeom>
        </p:spPr>
        <p:txBody>
          <a:bodyPr anchor="t" rtlCol="false" tIns="0" lIns="0" bIns="0" rIns="0">
            <a:spAutoFit/>
          </a:bodyPr>
          <a:lstStyle/>
          <a:p>
            <a:pPr algn="l">
              <a:lnSpc>
                <a:spcPts val="7600"/>
              </a:lnSpc>
            </a:pPr>
            <a:r>
              <a:rPr lang="en-US" sz="8000" b="true">
                <a:solidFill>
                  <a:srgbClr val="141414"/>
                </a:solidFill>
                <a:latin typeface="Nunito Sans Heavy"/>
                <a:ea typeface="Nunito Sans Heavy"/>
                <a:cs typeface="Nunito Sans Heavy"/>
                <a:sym typeface="Nunito Sans Heavy"/>
              </a:rPr>
              <a:t>Objectives</a:t>
            </a:r>
          </a:p>
        </p:txBody>
      </p:sp>
      <p:sp>
        <p:nvSpPr>
          <p:cNvPr name="TextBox 5" id="5"/>
          <p:cNvSpPr txBox="true"/>
          <p:nvPr/>
        </p:nvSpPr>
        <p:spPr>
          <a:xfrm rot="0">
            <a:off x="1201355" y="2861954"/>
            <a:ext cx="7101143" cy="1537337"/>
          </a:xfrm>
          <a:prstGeom prst="rect">
            <a:avLst/>
          </a:prstGeom>
        </p:spPr>
        <p:txBody>
          <a:bodyPr anchor="t" rtlCol="false" tIns="0" lIns="0" bIns="0" rIns="0">
            <a:spAutoFit/>
          </a:bodyPr>
          <a:lstStyle/>
          <a:p>
            <a:pPr algn="l">
              <a:lnSpc>
                <a:spcPts val="4095"/>
              </a:lnSpc>
            </a:pPr>
            <a:r>
              <a:rPr lang="en-US" sz="3500" b="true">
                <a:solidFill>
                  <a:srgbClr val="3D85D3"/>
                </a:solidFill>
                <a:latin typeface="Nunito Sans Bold"/>
                <a:ea typeface="Nunito Sans Bold"/>
                <a:cs typeface="Nunito Sans Bold"/>
                <a:sym typeface="Nunito Sans Bold"/>
              </a:rPr>
              <a:t>Main objective is to create a solution for enhancing driver’s safety while using a vehicle</a:t>
            </a:r>
          </a:p>
        </p:txBody>
      </p:sp>
      <p:sp>
        <p:nvSpPr>
          <p:cNvPr name="TextBox 6" id="6"/>
          <p:cNvSpPr txBox="true"/>
          <p:nvPr/>
        </p:nvSpPr>
        <p:spPr>
          <a:xfrm rot="0">
            <a:off x="10883628" y="2374800"/>
            <a:ext cx="5823229" cy="896112"/>
          </a:xfrm>
          <a:prstGeom prst="rect">
            <a:avLst/>
          </a:prstGeom>
        </p:spPr>
        <p:txBody>
          <a:bodyPr anchor="t" rtlCol="false" tIns="0" lIns="0" bIns="0" rIns="0">
            <a:spAutoFit/>
          </a:bodyPr>
          <a:lstStyle/>
          <a:p>
            <a:pPr algn="l">
              <a:lnSpc>
                <a:spcPts val="3624"/>
              </a:lnSpc>
            </a:pPr>
            <a:r>
              <a:rPr lang="en-US" sz="2400">
                <a:solidFill>
                  <a:srgbClr val="141414"/>
                </a:solidFill>
                <a:latin typeface="Source Sans Pro"/>
                <a:ea typeface="Source Sans Pro"/>
                <a:cs typeface="Source Sans Pro"/>
                <a:sym typeface="Source Sans Pro"/>
              </a:rPr>
              <a:t>To identify drivers’ behavior is violating or not while driving</a:t>
            </a:r>
          </a:p>
        </p:txBody>
      </p:sp>
      <p:sp>
        <p:nvSpPr>
          <p:cNvPr name="TextBox 7" id="7"/>
          <p:cNvSpPr txBox="true"/>
          <p:nvPr/>
        </p:nvSpPr>
        <p:spPr>
          <a:xfrm rot="0">
            <a:off x="10883628" y="1852150"/>
            <a:ext cx="4680229" cy="507873"/>
          </a:xfrm>
          <a:prstGeom prst="rect">
            <a:avLst/>
          </a:prstGeom>
        </p:spPr>
        <p:txBody>
          <a:bodyPr anchor="t" rtlCol="false" tIns="0" lIns="0" bIns="0" rIns="0">
            <a:spAutoFit/>
          </a:bodyPr>
          <a:lstStyle/>
          <a:p>
            <a:pPr algn="l">
              <a:lnSpc>
                <a:spcPts val="3996"/>
              </a:lnSpc>
            </a:pPr>
            <a:r>
              <a:rPr lang="en-US" sz="3600" b="true">
                <a:solidFill>
                  <a:srgbClr val="3D85D3"/>
                </a:solidFill>
                <a:latin typeface="Nunito Sans Bold"/>
                <a:ea typeface="Nunito Sans Bold"/>
                <a:cs typeface="Nunito Sans Bold"/>
                <a:sym typeface="Nunito Sans Bold"/>
              </a:rPr>
              <a:t>Sub objective 1</a:t>
            </a:r>
          </a:p>
        </p:txBody>
      </p:sp>
      <p:sp>
        <p:nvSpPr>
          <p:cNvPr name="TextBox 8" id="8"/>
          <p:cNvSpPr txBox="true"/>
          <p:nvPr/>
        </p:nvSpPr>
        <p:spPr>
          <a:xfrm rot="0">
            <a:off x="10883628" y="8290288"/>
            <a:ext cx="6043037" cy="896112"/>
          </a:xfrm>
          <a:prstGeom prst="rect">
            <a:avLst/>
          </a:prstGeom>
        </p:spPr>
        <p:txBody>
          <a:bodyPr anchor="t" rtlCol="false" tIns="0" lIns="0" bIns="0" rIns="0">
            <a:spAutoFit/>
          </a:bodyPr>
          <a:lstStyle/>
          <a:p>
            <a:pPr algn="l">
              <a:lnSpc>
                <a:spcPts val="3624"/>
              </a:lnSpc>
            </a:pPr>
            <a:r>
              <a:rPr lang="en-US" sz="2400">
                <a:solidFill>
                  <a:srgbClr val="141414"/>
                </a:solidFill>
                <a:latin typeface="Source Sans Pro"/>
                <a:ea typeface="Source Sans Pro"/>
                <a:cs typeface="Source Sans Pro"/>
                <a:sym typeface="Source Sans Pro"/>
              </a:rPr>
              <a:t>Offer immediate alerts and feedback to ensure safe driving practices.</a:t>
            </a:r>
          </a:p>
        </p:txBody>
      </p:sp>
      <p:sp>
        <p:nvSpPr>
          <p:cNvPr name="TextBox 9" id="9"/>
          <p:cNvSpPr txBox="true"/>
          <p:nvPr/>
        </p:nvSpPr>
        <p:spPr>
          <a:xfrm rot="0">
            <a:off x="10883628" y="7767638"/>
            <a:ext cx="6324391" cy="507873"/>
          </a:xfrm>
          <a:prstGeom prst="rect">
            <a:avLst/>
          </a:prstGeom>
        </p:spPr>
        <p:txBody>
          <a:bodyPr anchor="t" rtlCol="false" tIns="0" lIns="0" bIns="0" rIns="0">
            <a:spAutoFit/>
          </a:bodyPr>
          <a:lstStyle/>
          <a:p>
            <a:pPr algn="l">
              <a:lnSpc>
                <a:spcPts val="3996"/>
              </a:lnSpc>
            </a:pPr>
            <a:r>
              <a:rPr lang="en-US" sz="3600" b="true">
                <a:solidFill>
                  <a:srgbClr val="3D85D3"/>
                </a:solidFill>
                <a:latin typeface="Nunito Sans Bold"/>
                <a:ea typeface="Nunito Sans Bold"/>
                <a:cs typeface="Nunito Sans Bold"/>
                <a:sym typeface="Nunito Sans Bold"/>
              </a:rPr>
              <a:t>Sub objective 4</a:t>
            </a:r>
          </a:p>
        </p:txBody>
      </p:sp>
      <p:sp>
        <p:nvSpPr>
          <p:cNvPr name="TextBox 10" id="10"/>
          <p:cNvSpPr txBox="true"/>
          <p:nvPr/>
        </p:nvSpPr>
        <p:spPr>
          <a:xfrm rot="0">
            <a:off x="10883628" y="6318458"/>
            <a:ext cx="5295691" cy="896112"/>
          </a:xfrm>
          <a:prstGeom prst="rect">
            <a:avLst/>
          </a:prstGeom>
        </p:spPr>
        <p:txBody>
          <a:bodyPr anchor="t" rtlCol="false" tIns="0" lIns="0" bIns="0" rIns="0">
            <a:spAutoFit/>
          </a:bodyPr>
          <a:lstStyle/>
          <a:p>
            <a:pPr algn="l">
              <a:lnSpc>
                <a:spcPts val="3624"/>
              </a:lnSpc>
            </a:pPr>
            <a:r>
              <a:rPr lang="en-US" sz="2400">
                <a:solidFill>
                  <a:srgbClr val="141414"/>
                </a:solidFill>
                <a:latin typeface="Source Sans Pro"/>
                <a:ea typeface="Source Sans Pro"/>
                <a:cs typeface="Source Sans Pro"/>
                <a:sym typeface="Source Sans Pro"/>
              </a:rPr>
              <a:t>To detect suitable parking spots for the vehicle amd </a:t>
            </a:r>
          </a:p>
        </p:txBody>
      </p:sp>
      <p:sp>
        <p:nvSpPr>
          <p:cNvPr name="TextBox 11" id="11"/>
          <p:cNvSpPr txBox="true"/>
          <p:nvPr/>
        </p:nvSpPr>
        <p:spPr>
          <a:xfrm rot="0">
            <a:off x="10883628" y="5795808"/>
            <a:ext cx="4680229" cy="507873"/>
          </a:xfrm>
          <a:prstGeom prst="rect">
            <a:avLst/>
          </a:prstGeom>
        </p:spPr>
        <p:txBody>
          <a:bodyPr anchor="t" rtlCol="false" tIns="0" lIns="0" bIns="0" rIns="0">
            <a:spAutoFit/>
          </a:bodyPr>
          <a:lstStyle/>
          <a:p>
            <a:pPr algn="l">
              <a:lnSpc>
                <a:spcPts val="3996"/>
              </a:lnSpc>
            </a:pPr>
            <a:r>
              <a:rPr lang="en-US" sz="3600" b="true">
                <a:solidFill>
                  <a:srgbClr val="3D85D3"/>
                </a:solidFill>
                <a:latin typeface="Nunito Sans Bold"/>
                <a:ea typeface="Nunito Sans Bold"/>
                <a:cs typeface="Nunito Sans Bold"/>
                <a:sym typeface="Nunito Sans Bold"/>
              </a:rPr>
              <a:t>Sub objective 3</a:t>
            </a:r>
          </a:p>
        </p:txBody>
      </p:sp>
      <p:sp>
        <p:nvSpPr>
          <p:cNvPr name="TextBox 12" id="12"/>
          <p:cNvSpPr txBox="true"/>
          <p:nvPr/>
        </p:nvSpPr>
        <p:spPr>
          <a:xfrm rot="0">
            <a:off x="10883628" y="4346629"/>
            <a:ext cx="5823229" cy="896112"/>
          </a:xfrm>
          <a:prstGeom prst="rect">
            <a:avLst/>
          </a:prstGeom>
        </p:spPr>
        <p:txBody>
          <a:bodyPr anchor="t" rtlCol="false" tIns="0" lIns="0" bIns="0" rIns="0">
            <a:spAutoFit/>
          </a:bodyPr>
          <a:lstStyle/>
          <a:p>
            <a:pPr algn="l">
              <a:lnSpc>
                <a:spcPts val="3624"/>
              </a:lnSpc>
            </a:pPr>
            <a:r>
              <a:rPr lang="en-US" sz="2400">
                <a:solidFill>
                  <a:srgbClr val="141414"/>
                </a:solidFill>
                <a:latin typeface="Source Sans Pro"/>
                <a:ea typeface="Source Sans Pro"/>
                <a:cs typeface="Source Sans Pro"/>
                <a:sym typeface="Source Sans Pro"/>
              </a:rPr>
              <a:t>To identify every road sign on the road and explain it by narration to the driver</a:t>
            </a:r>
          </a:p>
        </p:txBody>
      </p:sp>
      <p:sp>
        <p:nvSpPr>
          <p:cNvPr name="TextBox 13" id="13"/>
          <p:cNvSpPr txBox="true"/>
          <p:nvPr/>
        </p:nvSpPr>
        <p:spPr>
          <a:xfrm rot="0">
            <a:off x="10883628" y="3823979"/>
            <a:ext cx="5687049" cy="507873"/>
          </a:xfrm>
          <a:prstGeom prst="rect">
            <a:avLst/>
          </a:prstGeom>
        </p:spPr>
        <p:txBody>
          <a:bodyPr anchor="t" rtlCol="false" tIns="0" lIns="0" bIns="0" rIns="0">
            <a:spAutoFit/>
          </a:bodyPr>
          <a:lstStyle/>
          <a:p>
            <a:pPr algn="l">
              <a:lnSpc>
                <a:spcPts val="3996"/>
              </a:lnSpc>
            </a:pPr>
            <a:r>
              <a:rPr lang="en-US" sz="3600" b="true">
                <a:solidFill>
                  <a:srgbClr val="3D85D3"/>
                </a:solidFill>
                <a:latin typeface="Nunito Sans Bold"/>
                <a:ea typeface="Nunito Sans Bold"/>
                <a:cs typeface="Nunito Sans Bold"/>
                <a:sym typeface="Nunito Sans Bold"/>
              </a:rPr>
              <a:t>Sub objective 2</a:t>
            </a:r>
          </a:p>
        </p:txBody>
      </p:sp>
      <p:grpSp>
        <p:nvGrpSpPr>
          <p:cNvPr name="Group 14" id="14"/>
          <p:cNvGrpSpPr/>
          <p:nvPr/>
        </p:nvGrpSpPr>
        <p:grpSpPr>
          <a:xfrm rot="0">
            <a:off x="1284367" y="-199885"/>
            <a:ext cx="7018132" cy="1228585"/>
            <a:chOff x="0" y="0"/>
            <a:chExt cx="4259140" cy="745600"/>
          </a:xfrm>
        </p:grpSpPr>
        <p:sp>
          <p:nvSpPr>
            <p:cNvPr name="Freeform 15" id="15"/>
            <p:cNvSpPr/>
            <p:nvPr/>
          </p:nvSpPr>
          <p:spPr>
            <a:xfrm flipH="false" flipV="false" rot="0">
              <a:off x="0" y="0"/>
              <a:ext cx="4259140" cy="745600"/>
            </a:xfrm>
            <a:custGeom>
              <a:avLst/>
              <a:gdLst/>
              <a:ahLst/>
              <a:cxnLst/>
              <a:rect r="r" b="b" t="t" l="l"/>
              <a:pathLst>
                <a:path h="745600" w="4259140">
                  <a:moveTo>
                    <a:pt x="4134679" y="745600"/>
                  </a:moveTo>
                  <a:lnTo>
                    <a:pt x="124460" y="745600"/>
                  </a:lnTo>
                  <a:cubicBezTo>
                    <a:pt x="55880" y="745600"/>
                    <a:pt x="0" y="689720"/>
                    <a:pt x="0" y="621140"/>
                  </a:cubicBezTo>
                  <a:lnTo>
                    <a:pt x="0" y="124460"/>
                  </a:lnTo>
                  <a:cubicBezTo>
                    <a:pt x="0" y="55880"/>
                    <a:pt x="55880" y="0"/>
                    <a:pt x="124460" y="0"/>
                  </a:cubicBezTo>
                  <a:lnTo>
                    <a:pt x="4134680" y="0"/>
                  </a:lnTo>
                  <a:cubicBezTo>
                    <a:pt x="4203260" y="0"/>
                    <a:pt x="4259140" y="55880"/>
                    <a:pt x="4259140" y="124460"/>
                  </a:cubicBezTo>
                  <a:lnTo>
                    <a:pt x="4259140" y="621140"/>
                  </a:lnTo>
                  <a:cubicBezTo>
                    <a:pt x="4259140" y="689720"/>
                    <a:pt x="4203260" y="745600"/>
                    <a:pt x="4134680" y="745600"/>
                  </a:cubicBezTo>
                  <a:close/>
                </a:path>
              </a:pathLst>
            </a:custGeom>
            <a:solidFill>
              <a:srgbClr val="3D85D3"/>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7822" y="1718793"/>
            <a:ext cx="15621478" cy="8787081"/>
          </a:xfrm>
          <a:custGeom>
            <a:avLst/>
            <a:gdLst/>
            <a:ahLst/>
            <a:cxnLst/>
            <a:rect r="r" b="b" t="t" l="l"/>
            <a:pathLst>
              <a:path h="8787081" w="15621478">
                <a:moveTo>
                  <a:pt x="0" y="0"/>
                </a:moveTo>
                <a:lnTo>
                  <a:pt x="15621478" y="0"/>
                </a:lnTo>
                <a:lnTo>
                  <a:pt x="15621478" y="8787081"/>
                </a:lnTo>
                <a:lnTo>
                  <a:pt x="0" y="8787081"/>
                </a:lnTo>
                <a:lnTo>
                  <a:pt x="0" y="0"/>
                </a:lnTo>
                <a:close/>
              </a:path>
            </a:pathLst>
          </a:custGeom>
          <a:blipFill>
            <a:blip r:embed="rId2"/>
            <a:stretch>
              <a:fillRect l="0" t="0" r="0" b="0"/>
            </a:stretch>
          </a:blipFill>
        </p:spPr>
      </p:sp>
      <p:sp>
        <p:nvSpPr>
          <p:cNvPr name="TextBox 3" id="3"/>
          <p:cNvSpPr txBox="true"/>
          <p:nvPr/>
        </p:nvSpPr>
        <p:spPr>
          <a:xfrm rot="0">
            <a:off x="2778743" y="506412"/>
            <a:ext cx="12730514" cy="1035050"/>
          </a:xfrm>
          <a:prstGeom prst="rect">
            <a:avLst/>
          </a:prstGeom>
        </p:spPr>
        <p:txBody>
          <a:bodyPr anchor="t" rtlCol="false" tIns="0" lIns="0" bIns="0" rIns="0">
            <a:spAutoFit/>
          </a:bodyPr>
          <a:lstStyle/>
          <a:p>
            <a:pPr algn="ctr">
              <a:lnSpc>
                <a:spcPts val="7600"/>
              </a:lnSpc>
            </a:pPr>
            <a:r>
              <a:rPr lang="en-US" b="true" sz="8000">
                <a:solidFill>
                  <a:srgbClr val="141414"/>
                </a:solidFill>
                <a:latin typeface="Nunito Sans Heavy"/>
                <a:ea typeface="Nunito Sans Heavy"/>
                <a:cs typeface="Nunito Sans Heavy"/>
                <a:sym typeface="Nunito Sans Heavy"/>
              </a:rPr>
              <a:t>System 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7938" y="2484733"/>
            <a:ext cx="5183616" cy="51836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D85D3"/>
            </a:solidFill>
          </p:spPr>
        </p:sp>
        <p:sp>
          <p:nvSpPr>
            <p:cNvPr name="TextBox 4" id="4"/>
            <p:cNvSpPr txBox="true"/>
            <p:nvPr/>
          </p:nvSpPr>
          <p:spPr>
            <a:xfrm>
              <a:off x="76200" y="104775"/>
              <a:ext cx="660400" cy="631825"/>
            </a:xfrm>
            <a:prstGeom prst="rect">
              <a:avLst/>
            </a:prstGeom>
          </p:spPr>
          <p:txBody>
            <a:bodyPr anchor="ctr" rtlCol="false" tIns="50800" lIns="50800" bIns="50800" rIns="50800"/>
            <a:lstStyle/>
            <a:p>
              <a:pPr algn="ctr">
                <a:lnSpc>
                  <a:spcPts val="2691"/>
                </a:lnSpc>
              </a:pPr>
            </a:p>
          </p:txBody>
        </p:sp>
      </p:grpSp>
      <p:grpSp>
        <p:nvGrpSpPr>
          <p:cNvPr name="Group 5" id="5"/>
          <p:cNvGrpSpPr>
            <a:grpSpLocks noChangeAspect="true"/>
          </p:cNvGrpSpPr>
          <p:nvPr/>
        </p:nvGrpSpPr>
        <p:grpSpPr>
          <a:xfrm rot="0">
            <a:off x="1464427" y="2692929"/>
            <a:ext cx="4777127" cy="477710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7761" t="-51960" r="-60614" b="-191229"/>
              </a:stretch>
            </a:blipFill>
          </p:spPr>
        </p:sp>
      </p:grpSp>
      <p:sp>
        <p:nvSpPr>
          <p:cNvPr name="TextBox 7" id="7"/>
          <p:cNvSpPr txBox="true"/>
          <p:nvPr/>
        </p:nvSpPr>
        <p:spPr>
          <a:xfrm rot="0">
            <a:off x="7167542" y="3315324"/>
            <a:ext cx="11120458" cy="1997075"/>
          </a:xfrm>
          <a:prstGeom prst="rect">
            <a:avLst/>
          </a:prstGeom>
        </p:spPr>
        <p:txBody>
          <a:bodyPr anchor="t" rtlCol="false" tIns="0" lIns="0" bIns="0" rIns="0">
            <a:spAutoFit/>
          </a:bodyPr>
          <a:lstStyle/>
          <a:p>
            <a:pPr algn="l">
              <a:lnSpc>
                <a:spcPts val="7600"/>
              </a:lnSpc>
            </a:pPr>
            <a:r>
              <a:rPr lang="en-US" sz="8000" b="true">
                <a:solidFill>
                  <a:srgbClr val="141414"/>
                </a:solidFill>
                <a:latin typeface="Nunito Sans Heavy"/>
                <a:ea typeface="Nunito Sans Heavy"/>
                <a:cs typeface="Nunito Sans Heavy"/>
                <a:sym typeface="Nunito Sans Heavy"/>
              </a:rPr>
              <a:t>Driver behavior monitoring</a:t>
            </a:r>
          </a:p>
        </p:txBody>
      </p:sp>
      <p:sp>
        <p:nvSpPr>
          <p:cNvPr name="TextBox 8" id="8"/>
          <p:cNvSpPr txBox="true"/>
          <p:nvPr/>
        </p:nvSpPr>
        <p:spPr>
          <a:xfrm rot="0">
            <a:off x="7167542" y="6692081"/>
            <a:ext cx="11120458" cy="800103"/>
          </a:xfrm>
          <a:prstGeom prst="rect">
            <a:avLst/>
          </a:prstGeom>
        </p:spPr>
        <p:txBody>
          <a:bodyPr anchor="t" rtlCol="false" tIns="0" lIns="0" bIns="0" rIns="0">
            <a:spAutoFit/>
          </a:bodyPr>
          <a:lstStyle/>
          <a:p>
            <a:pPr algn="l">
              <a:lnSpc>
                <a:spcPts val="5985"/>
              </a:lnSpc>
            </a:pPr>
            <a:r>
              <a:rPr lang="en-US" sz="6300">
                <a:solidFill>
                  <a:srgbClr val="141414"/>
                </a:solidFill>
                <a:latin typeface="Nunito Sans"/>
                <a:ea typeface="Nunito Sans"/>
                <a:cs typeface="Nunito Sans"/>
                <a:sym typeface="Nunito Sans"/>
              </a:rPr>
              <a:t>Somarathne R.M.B.C.</a:t>
            </a:r>
          </a:p>
        </p:txBody>
      </p:sp>
      <p:sp>
        <p:nvSpPr>
          <p:cNvPr name="TextBox 9" id="9"/>
          <p:cNvSpPr txBox="true"/>
          <p:nvPr/>
        </p:nvSpPr>
        <p:spPr>
          <a:xfrm rot="0">
            <a:off x="7186592" y="7587434"/>
            <a:ext cx="7262985" cy="565309"/>
          </a:xfrm>
          <a:prstGeom prst="rect">
            <a:avLst/>
          </a:prstGeom>
        </p:spPr>
        <p:txBody>
          <a:bodyPr anchor="t" rtlCol="false" tIns="0" lIns="0" bIns="0" rIns="0">
            <a:spAutoFit/>
          </a:bodyPr>
          <a:lstStyle/>
          <a:p>
            <a:pPr algn="l">
              <a:lnSpc>
                <a:spcPts val="4126"/>
              </a:lnSpc>
            </a:pPr>
            <a:r>
              <a:rPr lang="en-US" sz="4343" b="true">
                <a:solidFill>
                  <a:srgbClr val="3D85D3"/>
                </a:solidFill>
                <a:latin typeface="Nunito Sans Bold"/>
                <a:ea typeface="Nunito Sans Bold"/>
                <a:cs typeface="Nunito Sans Bold"/>
                <a:sym typeface="Nunito Sans Bold"/>
              </a:rPr>
              <a:t>IT21210938</a:t>
            </a:r>
          </a:p>
        </p:txBody>
      </p:sp>
      <p:sp>
        <p:nvSpPr>
          <p:cNvPr name="TextBox 10" id="10"/>
          <p:cNvSpPr txBox="true"/>
          <p:nvPr/>
        </p:nvSpPr>
        <p:spPr>
          <a:xfrm rot="0">
            <a:off x="7167542" y="1979908"/>
            <a:ext cx="6353582" cy="504825"/>
          </a:xfrm>
          <a:prstGeom prst="rect">
            <a:avLst/>
          </a:prstGeom>
        </p:spPr>
        <p:txBody>
          <a:bodyPr anchor="t" rtlCol="false" tIns="0" lIns="0" bIns="0" rIns="0">
            <a:spAutoFit/>
          </a:bodyPr>
          <a:lstStyle/>
          <a:p>
            <a:pPr algn="l">
              <a:lnSpc>
                <a:spcPts val="3704"/>
              </a:lnSpc>
            </a:pPr>
            <a:r>
              <a:rPr lang="en-US" sz="3899" b="true">
                <a:solidFill>
                  <a:srgbClr val="3D85D3"/>
                </a:solidFill>
                <a:latin typeface="Nunito Sans Bold"/>
                <a:ea typeface="Nunito Sans Bold"/>
                <a:cs typeface="Nunito Sans Bold"/>
                <a:sym typeface="Nunito Sans Bold"/>
              </a:rPr>
              <a:t>Component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049657" y="7834137"/>
            <a:ext cx="0" cy="571508"/>
          </a:xfrm>
          <a:prstGeom prst="line">
            <a:avLst/>
          </a:prstGeom>
          <a:ln cap="rnd" w="76200">
            <a:solidFill>
              <a:srgbClr val="FFFFFF"/>
            </a:solidFill>
            <a:prstDash val="solid"/>
            <a:headEnd type="none" len="sm" w="sm"/>
            <a:tailEnd type="arrow" len="sm" w="med"/>
          </a:ln>
        </p:spPr>
      </p:sp>
      <p:graphicFrame>
        <p:nvGraphicFramePr>
          <p:cNvPr name="Table 3" id="3"/>
          <p:cNvGraphicFramePr>
            <a:graphicFrameLocks noGrp="true"/>
          </p:cNvGraphicFramePr>
          <p:nvPr/>
        </p:nvGraphicFramePr>
        <p:xfrm>
          <a:off x="2305608" y="2987907"/>
          <a:ext cx="13618765" cy="6146459"/>
        </p:xfrm>
        <a:graphic>
          <a:graphicData uri="http://schemas.openxmlformats.org/drawingml/2006/table">
            <a:tbl>
              <a:tblPr/>
              <a:tblGrid>
                <a:gridCol w="4308039"/>
                <a:gridCol w="2429817"/>
                <a:gridCol w="2322038"/>
                <a:gridCol w="2279436"/>
                <a:gridCol w="2279436"/>
              </a:tblGrid>
              <a:tr h="1487871">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Project 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3359"/>
                        </a:lnSpc>
                        <a:defRPr/>
                      </a:pPr>
                      <a:r>
                        <a:rPr lang="en-US" sz="2399" b="true">
                          <a:solidFill>
                            <a:srgbClr val="000000"/>
                          </a:solidFill>
                          <a:latin typeface="Source Sans Pro Bold"/>
                          <a:ea typeface="Source Sans Pro Bold"/>
                          <a:cs typeface="Source Sans Pro Bold"/>
                          <a:sym typeface="Source Sans Pro Bold"/>
                        </a:rPr>
                        <a:t>Proposed System</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Biometric Authentication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Driver Vision monitoring</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Driver Behavior detection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Warn driver by narration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931718">
                <a:tc>
                  <a:txBody>
                    <a:bodyPr anchor="t" rtlCol="false"/>
                    <a:lstStyle/>
                    <a:p>
                      <a:pPr algn="ctr">
                        <a:lnSpc>
                          <a:spcPts val="2799"/>
                        </a:lnSpc>
                        <a:defRPr/>
                      </a:pPr>
                      <a:r>
                        <a:rPr lang="en-US" sz="1999">
                          <a:solidFill>
                            <a:srgbClr val="000000"/>
                          </a:solidFill>
                          <a:latin typeface="Source Sans Pro"/>
                          <a:ea typeface="Source Sans Pro"/>
                          <a:cs typeface="Source Sans Pro"/>
                          <a:sym typeface="Source Sans Pro"/>
                        </a:rPr>
                        <a:t>Fatigue identification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
        <p:nvSpPr>
          <p:cNvPr name="Freeform 4" id="4"/>
          <p:cNvSpPr/>
          <p:nvPr/>
        </p:nvSpPr>
        <p:spPr>
          <a:xfrm flipH="false" flipV="false" rot="0">
            <a:off x="9900271" y="4553502"/>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5" id="5"/>
          <p:cNvSpPr/>
          <p:nvPr/>
        </p:nvSpPr>
        <p:spPr>
          <a:xfrm flipH="false" flipV="false" rot="0">
            <a:off x="14541207" y="4540573"/>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040910" y="421327"/>
            <a:ext cx="10618296" cy="1377950"/>
          </a:xfrm>
          <a:prstGeom prst="rect">
            <a:avLst/>
          </a:prstGeom>
        </p:spPr>
        <p:txBody>
          <a:bodyPr anchor="t" rtlCol="false" tIns="0" lIns="0" bIns="0" rIns="0">
            <a:spAutoFit/>
          </a:bodyPr>
          <a:lstStyle/>
          <a:p>
            <a:pPr algn="l">
              <a:lnSpc>
                <a:spcPts val="11200"/>
              </a:lnSpc>
            </a:pPr>
            <a:r>
              <a:rPr lang="en-US" sz="8000" b="true">
                <a:solidFill>
                  <a:srgbClr val="141414"/>
                </a:solidFill>
                <a:latin typeface="Nunito Sans Heavy"/>
                <a:ea typeface="Nunito Sans Heavy"/>
                <a:cs typeface="Nunito Sans Heavy"/>
                <a:sym typeface="Nunito Sans Heavy"/>
              </a:rPr>
              <a:t>Research Gap</a:t>
            </a:r>
          </a:p>
        </p:txBody>
      </p:sp>
      <p:sp>
        <p:nvSpPr>
          <p:cNvPr name="TextBox 7" id="7"/>
          <p:cNvSpPr txBox="true"/>
          <p:nvPr/>
        </p:nvSpPr>
        <p:spPr>
          <a:xfrm rot="0">
            <a:off x="5800149" y="1885002"/>
            <a:ext cx="12201547" cy="457200"/>
          </a:xfrm>
          <a:prstGeom prst="rect">
            <a:avLst/>
          </a:prstGeom>
        </p:spPr>
        <p:txBody>
          <a:bodyPr anchor="t" rtlCol="false" tIns="0" lIns="0" bIns="0" rIns="0">
            <a:spAutoFit/>
          </a:bodyPr>
          <a:lstStyle/>
          <a:p>
            <a:pPr algn="l">
              <a:lnSpc>
                <a:spcPts val="3419"/>
              </a:lnSpc>
            </a:pPr>
            <a:r>
              <a:rPr lang="en-US" sz="3600" b="true">
                <a:solidFill>
                  <a:srgbClr val="3D85D3"/>
                </a:solidFill>
                <a:latin typeface="Nunito Sans Bold"/>
                <a:ea typeface="Nunito Sans Bold"/>
                <a:cs typeface="Nunito Sans Bold"/>
                <a:sym typeface="Nunito Sans Bold"/>
              </a:rPr>
              <a:t>Comparison with existing projects</a:t>
            </a:r>
          </a:p>
        </p:txBody>
      </p:sp>
      <p:sp>
        <p:nvSpPr>
          <p:cNvPr name="Freeform 8" id="8"/>
          <p:cNvSpPr/>
          <p:nvPr/>
        </p:nvSpPr>
        <p:spPr>
          <a:xfrm flipH="false" flipV="false" rot="0">
            <a:off x="14541207" y="5505834"/>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541207" y="6518337"/>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541207" y="7483598"/>
            <a:ext cx="599560" cy="555302"/>
          </a:xfrm>
          <a:custGeom>
            <a:avLst/>
            <a:gdLst/>
            <a:ahLst/>
            <a:cxnLst/>
            <a:rect r="r" b="b" t="t" l="l"/>
            <a:pathLst>
              <a:path h="555302" w="599560">
                <a:moveTo>
                  <a:pt x="0" y="0"/>
                </a:moveTo>
                <a:lnTo>
                  <a:pt x="599560" y="0"/>
                </a:lnTo>
                <a:lnTo>
                  <a:pt x="599560"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41207" y="8448476"/>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7405110" y="4540573"/>
            <a:ext cx="599560" cy="555302"/>
          </a:xfrm>
          <a:custGeom>
            <a:avLst/>
            <a:gdLst/>
            <a:ahLst/>
            <a:cxnLst/>
            <a:rect r="r" b="b" t="t" l="l"/>
            <a:pathLst>
              <a:path h="555302" w="599560">
                <a:moveTo>
                  <a:pt x="0" y="0"/>
                </a:moveTo>
                <a:lnTo>
                  <a:pt x="599559" y="0"/>
                </a:lnTo>
                <a:lnTo>
                  <a:pt x="599559"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405110" y="5505834"/>
            <a:ext cx="599560" cy="555302"/>
          </a:xfrm>
          <a:custGeom>
            <a:avLst/>
            <a:gdLst/>
            <a:ahLst/>
            <a:cxnLst/>
            <a:rect r="r" b="b" t="t" l="l"/>
            <a:pathLst>
              <a:path h="555302" w="599560">
                <a:moveTo>
                  <a:pt x="0" y="0"/>
                </a:moveTo>
                <a:lnTo>
                  <a:pt x="599559" y="0"/>
                </a:lnTo>
                <a:lnTo>
                  <a:pt x="599559"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2144884" y="7483598"/>
            <a:ext cx="599560" cy="555302"/>
          </a:xfrm>
          <a:custGeom>
            <a:avLst/>
            <a:gdLst/>
            <a:ahLst/>
            <a:cxnLst/>
            <a:rect r="r" b="b" t="t" l="l"/>
            <a:pathLst>
              <a:path h="555302" w="599560">
                <a:moveTo>
                  <a:pt x="0" y="0"/>
                </a:moveTo>
                <a:lnTo>
                  <a:pt x="599559" y="0"/>
                </a:lnTo>
                <a:lnTo>
                  <a:pt x="599559" y="555303"/>
                </a:lnTo>
                <a:lnTo>
                  <a:pt x="0" y="555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900271" y="8448476"/>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9900271" y="6518337"/>
            <a:ext cx="599560" cy="555302"/>
          </a:xfrm>
          <a:custGeom>
            <a:avLst/>
            <a:gdLst/>
            <a:ahLst/>
            <a:cxnLst/>
            <a:rect r="r" b="b" t="t" l="l"/>
            <a:pathLst>
              <a:path h="555302" w="599560">
                <a:moveTo>
                  <a:pt x="0" y="0"/>
                </a:moveTo>
                <a:lnTo>
                  <a:pt x="599560" y="0"/>
                </a:lnTo>
                <a:lnTo>
                  <a:pt x="599560" y="555302"/>
                </a:lnTo>
                <a:lnTo>
                  <a:pt x="0" y="55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7472466" y="8454940"/>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18" id="18"/>
          <p:cNvSpPr/>
          <p:nvPr/>
        </p:nvSpPr>
        <p:spPr>
          <a:xfrm flipH="false" flipV="false" rot="0">
            <a:off x="12144884" y="6531266"/>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19" id="19"/>
          <p:cNvSpPr/>
          <p:nvPr/>
        </p:nvSpPr>
        <p:spPr>
          <a:xfrm flipH="false" flipV="false" rot="0">
            <a:off x="9933949" y="7483598"/>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20" id="20"/>
          <p:cNvSpPr/>
          <p:nvPr/>
        </p:nvSpPr>
        <p:spPr>
          <a:xfrm flipH="false" flipV="false" rot="0">
            <a:off x="12178562" y="8448476"/>
            <a:ext cx="532203" cy="542373"/>
          </a:xfrm>
          <a:custGeom>
            <a:avLst/>
            <a:gdLst/>
            <a:ahLst/>
            <a:cxnLst/>
            <a:rect r="r" b="b" t="t" l="l"/>
            <a:pathLst>
              <a:path h="542373" w="532203">
                <a:moveTo>
                  <a:pt x="0" y="0"/>
                </a:moveTo>
                <a:lnTo>
                  <a:pt x="532203" y="0"/>
                </a:lnTo>
                <a:lnTo>
                  <a:pt x="532203" y="542372"/>
                </a:lnTo>
                <a:lnTo>
                  <a:pt x="0" y="542372"/>
                </a:lnTo>
                <a:lnTo>
                  <a:pt x="0" y="0"/>
                </a:lnTo>
                <a:close/>
              </a:path>
            </a:pathLst>
          </a:custGeom>
          <a:blipFill>
            <a:blip r:embed="rId2"/>
            <a:stretch>
              <a:fillRect l="0" t="0" r="0" b="0"/>
            </a:stretch>
          </a:blipFill>
        </p:spPr>
      </p:sp>
      <p:sp>
        <p:nvSpPr>
          <p:cNvPr name="Freeform 21" id="21"/>
          <p:cNvSpPr/>
          <p:nvPr/>
        </p:nvSpPr>
        <p:spPr>
          <a:xfrm flipH="false" flipV="false" rot="0">
            <a:off x="9900271" y="5518764"/>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22" id="22"/>
          <p:cNvSpPr/>
          <p:nvPr/>
        </p:nvSpPr>
        <p:spPr>
          <a:xfrm flipH="false" flipV="false" rot="0">
            <a:off x="12144884" y="4540573"/>
            <a:ext cx="532203" cy="542373"/>
          </a:xfrm>
          <a:custGeom>
            <a:avLst/>
            <a:gdLst/>
            <a:ahLst/>
            <a:cxnLst/>
            <a:rect r="r" b="b" t="t" l="l"/>
            <a:pathLst>
              <a:path h="542373" w="532203">
                <a:moveTo>
                  <a:pt x="0" y="0"/>
                </a:moveTo>
                <a:lnTo>
                  <a:pt x="532203" y="0"/>
                </a:lnTo>
                <a:lnTo>
                  <a:pt x="532203" y="542372"/>
                </a:lnTo>
                <a:lnTo>
                  <a:pt x="0" y="542372"/>
                </a:lnTo>
                <a:lnTo>
                  <a:pt x="0" y="0"/>
                </a:lnTo>
                <a:close/>
              </a:path>
            </a:pathLst>
          </a:custGeom>
          <a:blipFill>
            <a:blip r:embed="rId2"/>
            <a:stretch>
              <a:fillRect l="0" t="0" r="0" b="0"/>
            </a:stretch>
          </a:blipFill>
        </p:spPr>
      </p:sp>
      <p:sp>
        <p:nvSpPr>
          <p:cNvPr name="Freeform 23" id="23"/>
          <p:cNvSpPr/>
          <p:nvPr/>
        </p:nvSpPr>
        <p:spPr>
          <a:xfrm flipH="false" flipV="false" rot="0">
            <a:off x="12144884" y="5505834"/>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24" id="24"/>
          <p:cNvSpPr/>
          <p:nvPr/>
        </p:nvSpPr>
        <p:spPr>
          <a:xfrm flipH="false" flipV="false" rot="0">
            <a:off x="7472466" y="6531266"/>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
        <p:nvSpPr>
          <p:cNvPr name="Freeform 25" id="25"/>
          <p:cNvSpPr/>
          <p:nvPr/>
        </p:nvSpPr>
        <p:spPr>
          <a:xfrm flipH="false" flipV="false" rot="0">
            <a:off x="7472466" y="7496528"/>
            <a:ext cx="532203" cy="542373"/>
          </a:xfrm>
          <a:custGeom>
            <a:avLst/>
            <a:gdLst/>
            <a:ahLst/>
            <a:cxnLst/>
            <a:rect r="r" b="b" t="t" l="l"/>
            <a:pathLst>
              <a:path h="542373" w="532203">
                <a:moveTo>
                  <a:pt x="0" y="0"/>
                </a:moveTo>
                <a:lnTo>
                  <a:pt x="532203" y="0"/>
                </a:lnTo>
                <a:lnTo>
                  <a:pt x="532203" y="542373"/>
                </a:lnTo>
                <a:lnTo>
                  <a:pt x="0" y="542373"/>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0125" y="1184303"/>
            <a:ext cx="12730514" cy="1035050"/>
          </a:xfrm>
          <a:prstGeom prst="rect">
            <a:avLst/>
          </a:prstGeom>
        </p:spPr>
        <p:txBody>
          <a:bodyPr anchor="t" rtlCol="false" tIns="0" lIns="0" bIns="0" rIns="0">
            <a:spAutoFit/>
          </a:bodyPr>
          <a:lstStyle/>
          <a:p>
            <a:pPr algn="l">
              <a:lnSpc>
                <a:spcPts val="7600"/>
              </a:lnSpc>
            </a:pPr>
            <a:r>
              <a:rPr lang="en-US" sz="8000" b="true">
                <a:solidFill>
                  <a:srgbClr val="141414"/>
                </a:solidFill>
                <a:latin typeface="Nunito Sans Heavy"/>
                <a:ea typeface="Nunito Sans Heavy"/>
                <a:cs typeface="Nunito Sans Heavy"/>
                <a:sym typeface="Nunito Sans Heavy"/>
              </a:rPr>
              <a:t>Objectives</a:t>
            </a:r>
          </a:p>
        </p:txBody>
      </p:sp>
      <p:sp>
        <p:nvSpPr>
          <p:cNvPr name="TextBox 3" id="3"/>
          <p:cNvSpPr txBox="true"/>
          <p:nvPr/>
        </p:nvSpPr>
        <p:spPr>
          <a:xfrm rot="0">
            <a:off x="1085850" y="2638453"/>
            <a:ext cx="10799270" cy="457200"/>
          </a:xfrm>
          <a:prstGeom prst="rect">
            <a:avLst/>
          </a:prstGeom>
        </p:spPr>
        <p:txBody>
          <a:bodyPr anchor="t" rtlCol="false" tIns="0" lIns="0" bIns="0" rIns="0">
            <a:spAutoFit/>
          </a:bodyPr>
          <a:lstStyle/>
          <a:p>
            <a:pPr algn="l">
              <a:lnSpc>
                <a:spcPts val="3419"/>
              </a:lnSpc>
            </a:pPr>
            <a:r>
              <a:rPr lang="en-US" sz="3600" b="true">
                <a:solidFill>
                  <a:srgbClr val="3D85D3"/>
                </a:solidFill>
                <a:latin typeface="Nunito Sans Bold"/>
                <a:ea typeface="Nunito Sans Bold"/>
                <a:cs typeface="Nunito Sans Bold"/>
                <a:sym typeface="Nunito Sans Bold"/>
              </a:rPr>
              <a:t>Main Objective</a:t>
            </a:r>
          </a:p>
        </p:txBody>
      </p:sp>
      <p:grpSp>
        <p:nvGrpSpPr>
          <p:cNvPr name="Group 4" id="4"/>
          <p:cNvGrpSpPr/>
          <p:nvPr/>
        </p:nvGrpSpPr>
        <p:grpSpPr>
          <a:xfrm rot="0">
            <a:off x="6538972" y="4981603"/>
            <a:ext cx="5057657" cy="4276697"/>
            <a:chOff x="0" y="0"/>
            <a:chExt cx="2138577" cy="1808356"/>
          </a:xfrm>
        </p:grpSpPr>
        <p:sp>
          <p:nvSpPr>
            <p:cNvPr name="Freeform 5" id="5"/>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name="Group 6" id="6"/>
          <p:cNvGrpSpPr/>
          <p:nvPr/>
        </p:nvGrpSpPr>
        <p:grpSpPr>
          <a:xfrm rot="0">
            <a:off x="12125443" y="4981603"/>
            <a:ext cx="5057657" cy="4276697"/>
            <a:chOff x="0" y="0"/>
            <a:chExt cx="2138577" cy="1808356"/>
          </a:xfrm>
        </p:grpSpPr>
        <p:sp>
          <p:nvSpPr>
            <p:cNvPr name="Freeform 7" id="7"/>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grpSp>
        <p:nvGrpSpPr>
          <p:cNvPr name="Group 8" id="8"/>
          <p:cNvGrpSpPr/>
          <p:nvPr/>
        </p:nvGrpSpPr>
        <p:grpSpPr>
          <a:xfrm rot="0">
            <a:off x="952500" y="4981603"/>
            <a:ext cx="5057657" cy="4276697"/>
            <a:chOff x="0" y="0"/>
            <a:chExt cx="2138577" cy="1808356"/>
          </a:xfrm>
        </p:grpSpPr>
        <p:sp>
          <p:nvSpPr>
            <p:cNvPr name="Freeform 9" id="9"/>
            <p:cNvSpPr/>
            <p:nvPr/>
          </p:nvSpPr>
          <p:spPr>
            <a:xfrm flipH="false" flipV="false" rot="0">
              <a:off x="0" y="0"/>
              <a:ext cx="2138577" cy="1808356"/>
            </a:xfrm>
            <a:custGeom>
              <a:avLst/>
              <a:gdLst/>
              <a:ahLst/>
              <a:cxnLst/>
              <a:rect r="r" b="b" t="t" l="l"/>
              <a:pathLst>
                <a:path h="1808356" w="2138577">
                  <a:moveTo>
                    <a:pt x="2014117" y="1808356"/>
                  </a:moveTo>
                  <a:lnTo>
                    <a:pt x="124460" y="1808356"/>
                  </a:lnTo>
                  <a:cubicBezTo>
                    <a:pt x="55880" y="1808356"/>
                    <a:pt x="0" y="1752476"/>
                    <a:pt x="0" y="1683896"/>
                  </a:cubicBezTo>
                  <a:lnTo>
                    <a:pt x="0" y="124460"/>
                  </a:lnTo>
                  <a:cubicBezTo>
                    <a:pt x="0" y="55880"/>
                    <a:pt x="55880" y="0"/>
                    <a:pt x="124460" y="0"/>
                  </a:cubicBezTo>
                  <a:lnTo>
                    <a:pt x="2014117" y="0"/>
                  </a:lnTo>
                  <a:cubicBezTo>
                    <a:pt x="2082697" y="0"/>
                    <a:pt x="2138577" y="55880"/>
                    <a:pt x="2138577" y="124460"/>
                  </a:cubicBezTo>
                  <a:lnTo>
                    <a:pt x="2138577" y="1683896"/>
                  </a:lnTo>
                  <a:cubicBezTo>
                    <a:pt x="2138577" y="1752476"/>
                    <a:pt x="2082697" y="1808356"/>
                    <a:pt x="2014117" y="1808356"/>
                  </a:cubicBezTo>
                  <a:close/>
                </a:path>
              </a:pathLst>
            </a:custGeom>
            <a:solidFill>
              <a:srgbClr val="3D85D3"/>
            </a:solidFill>
          </p:spPr>
        </p:sp>
      </p:grpSp>
      <p:sp>
        <p:nvSpPr>
          <p:cNvPr name="TextBox 10" id="10"/>
          <p:cNvSpPr txBox="true"/>
          <p:nvPr/>
        </p:nvSpPr>
        <p:spPr>
          <a:xfrm rot="0">
            <a:off x="1551791" y="5424732"/>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1</a:t>
            </a:r>
          </a:p>
        </p:txBody>
      </p:sp>
      <p:sp>
        <p:nvSpPr>
          <p:cNvPr name="TextBox 11" id="11"/>
          <p:cNvSpPr txBox="true"/>
          <p:nvPr/>
        </p:nvSpPr>
        <p:spPr>
          <a:xfrm rot="0">
            <a:off x="7315548" y="5388219"/>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2</a:t>
            </a:r>
          </a:p>
        </p:txBody>
      </p:sp>
      <p:sp>
        <p:nvSpPr>
          <p:cNvPr name="TextBox 12" id="12"/>
          <p:cNvSpPr txBox="true"/>
          <p:nvPr/>
        </p:nvSpPr>
        <p:spPr>
          <a:xfrm rot="0">
            <a:off x="12682212" y="5388219"/>
            <a:ext cx="3806321" cy="403225"/>
          </a:xfrm>
          <a:prstGeom prst="rect">
            <a:avLst/>
          </a:prstGeom>
        </p:spPr>
        <p:txBody>
          <a:bodyPr anchor="t" rtlCol="false" tIns="0" lIns="0" bIns="0" rIns="0">
            <a:spAutoFit/>
          </a:bodyPr>
          <a:lstStyle/>
          <a:p>
            <a:pPr algn="ctr">
              <a:lnSpc>
                <a:spcPts val="2945"/>
              </a:lnSpc>
            </a:pPr>
            <a:r>
              <a:rPr lang="en-US" b="true" sz="3100">
                <a:solidFill>
                  <a:srgbClr val="FFFFFF"/>
                </a:solidFill>
                <a:latin typeface="Nunito Sans Bold"/>
                <a:ea typeface="Nunito Sans Bold"/>
                <a:cs typeface="Nunito Sans Bold"/>
                <a:sym typeface="Nunito Sans Bold"/>
              </a:rPr>
              <a:t>SUB OBJECTIVE 3</a:t>
            </a:r>
          </a:p>
        </p:txBody>
      </p:sp>
      <p:sp>
        <p:nvSpPr>
          <p:cNvPr name="TextBox 13" id="13"/>
          <p:cNvSpPr txBox="true"/>
          <p:nvPr/>
        </p:nvSpPr>
        <p:spPr>
          <a:xfrm rot="0">
            <a:off x="1312744" y="6585119"/>
            <a:ext cx="4635678" cy="1256793"/>
          </a:xfrm>
          <a:prstGeom prst="rect">
            <a:avLst/>
          </a:prstGeom>
        </p:spPr>
        <p:txBody>
          <a:bodyPr anchor="t" rtlCol="false" tIns="0" lIns="0" bIns="0" rIns="0">
            <a:spAutoFit/>
          </a:bodyPr>
          <a:lstStyle/>
          <a:p>
            <a:pPr algn="l">
              <a:lnSpc>
                <a:spcPts val="5133"/>
              </a:lnSpc>
            </a:pPr>
            <a:r>
              <a:rPr lang="en-US" sz="3399">
                <a:solidFill>
                  <a:srgbClr val="FFFFFF"/>
                </a:solidFill>
                <a:latin typeface="Source Sans Pro"/>
                <a:ea typeface="Source Sans Pro"/>
                <a:cs typeface="Source Sans Pro"/>
                <a:sym typeface="Source Sans Pro"/>
              </a:rPr>
              <a:t>Data collection and pre-processing the data</a:t>
            </a:r>
          </a:p>
        </p:txBody>
      </p:sp>
      <p:sp>
        <p:nvSpPr>
          <p:cNvPr name="AutoShape 14" id="14"/>
          <p:cNvSpPr/>
          <p:nvPr/>
        </p:nvSpPr>
        <p:spPr>
          <a:xfrm rot="0">
            <a:off x="1402373" y="6150219"/>
            <a:ext cx="4310311" cy="0"/>
          </a:xfrm>
          <a:prstGeom prst="line">
            <a:avLst/>
          </a:prstGeom>
          <a:ln cap="rnd" w="28575">
            <a:solidFill>
              <a:srgbClr val="FFFFFF"/>
            </a:solidFill>
            <a:prstDash val="solid"/>
            <a:headEnd type="none" len="sm" w="sm"/>
            <a:tailEnd type="none" len="sm" w="sm"/>
          </a:ln>
        </p:spPr>
      </p:sp>
      <p:sp>
        <p:nvSpPr>
          <p:cNvPr name="AutoShape 15" id="15"/>
          <p:cNvSpPr/>
          <p:nvPr/>
        </p:nvSpPr>
        <p:spPr>
          <a:xfrm>
            <a:off x="6946323" y="6164507"/>
            <a:ext cx="4310311" cy="0"/>
          </a:xfrm>
          <a:prstGeom prst="line">
            <a:avLst/>
          </a:prstGeom>
          <a:ln cap="rnd" w="28575">
            <a:solidFill>
              <a:srgbClr val="FFFFFF"/>
            </a:solidFill>
            <a:prstDash val="solid"/>
            <a:headEnd type="none" len="sm" w="sm"/>
            <a:tailEnd type="none" len="sm" w="sm"/>
          </a:ln>
        </p:spPr>
      </p:sp>
      <p:sp>
        <p:nvSpPr>
          <p:cNvPr name="AutoShape 16" id="16"/>
          <p:cNvSpPr/>
          <p:nvPr/>
        </p:nvSpPr>
        <p:spPr>
          <a:xfrm rot="0">
            <a:off x="12532794" y="6150219"/>
            <a:ext cx="4310311" cy="0"/>
          </a:xfrm>
          <a:prstGeom prst="line">
            <a:avLst/>
          </a:prstGeom>
          <a:ln cap="rnd" w="28575">
            <a:solidFill>
              <a:srgbClr val="FFFFFF"/>
            </a:solidFill>
            <a:prstDash val="solid"/>
            <a:headEnd type="none" len="sm" w="sm"/>
            <a:tailEnd type="none" len="sm" w="sm"/>
          </a:ln>
        </p:spPr>
      </p:sp>
      <p:sp>
        <p:nvSpPr>
          <p:cNvPr name="TextBox 17" id="17"/>
          <p:cNvSpPr txBox="true"/>
          <p:nvPr/>
        </p:nvSpPr>
        <p:spPr>
          <a:xfrm rot="0">
            <a:off x="1085850" y="3343303"/>
            <a:ext cx="15823249" cy="885825"/>
          </a:xfrm>
          <a:prstGeom prst="rect">
            <a:avLst/>
          </a:prstGeom>
        </p:spPr>
        <p:txBody>
          <a:bodyPr anchor="t" rtlCol="false" tIns="0" lIns="0" bIns="0" rIns="0">
            <a:spAutoFit/>
          </a:bodyPr>
          <a:lstStyle/>
          <a:p>
            <a:pPr algn="l">
              <a:lnSpc>
                <a:spcPts val="3419"/>
              </a:lnSpc>
            </a:pPr>
            <a:r>
              <a:rPr lang="en-US" sz="3600" b="true">
                <a:solidFill>
                  <a:srgbClr val="141414"/>
                </a:solidFill>
                <a:latin typeface="Nunito Sans Bold"/>
                <a:ea typeface="Nunito Sans Bold"/>
                <a:cs typeface="Nunito Sans Bold"/>
                <a:sym typeface="Nunito Sans Bold"/>
              </a:rPr>
              <a:t>To identify drivers who use the vehicle and monitor the drivers’ vision and behavior while driving the vehicle</a:t>
            </a:r>
          </a:p>
        </p:txBody>
      </p:sp>
      <p:sp>
        <p:nvSpPr>
          <p:cNvPr name="TextBox 18" id="18"/>
          <p:cNvSpPr txBox="true"/>
          <p:nvPr/>
        </p:nvSpPr>
        <p:spPr>
          <a:xfrm rot="0">
            <a:off x="6960951" y="6585119"/>
            <a:ext cx="4635678" cy="1256793"/>
          </a:xfrm>
          <a:prstGeom prst="rect">
            <a:avLst/>
          </a:prstGeom>
        </p:spPr>
        <p:txBody>
          <a:bodyPr anchor="t" rtlCol="false" tIns="0" lIns="0" bIns="0" rIns="0">
            <a:spAutoFit/>
          </a:bodyPr>
          <a:lstStyle/>
          <a:p>
            <a:pPr algn="l">
              <a:lnSpc>
                <a:spcPts val="5133"/>
              </a:lnSpc>
            </a:pPr>
            <a:r>
              <a:rPr lang="en-US" sz="3399">
                <a:solidFill>
                  <a:srgbClr val="FFFFFF"/>
                </a:solidFill>
                <a:latin typeface="Source Sans Pro"/>
                <a:ea typeface="Source Sans Pro"/>
                <a:cs typeface="Source Sans Pro"/>
                <a:sym typeface="Source Sans Pro"/>
              </a:rPr>
              <a:t>Implementing the model and the UIs for them</a:t>
            </a:r>
          </a:p>
        </p:txBody>
      </p:sp>
      <p:sp>
        <p:nvSpPr>
          <p:cNvPr name="TextBox 19" id="19"/>
          <p:cNvSpPr txBox="true"/>
          <p:nvPr/>
        </p:nvSpPr>
        <p:spPr>
          <a:xfrm rot="0">
            <a:off x="12532794" y="6585119"/>
            <a:ext cx="4635678" cy="609093"/>
          </a:xfrm>
          <a:prstGeom prst="rect">
            <a:avLst/>
          </a:prstGeom>
        </p:spPr>
        <p:txBody>
          <a:bodyPr anchor="t" rtlCol="false" tIns="0" lIns="0" bIns="0" rIns="0">
            <a:spAutoFit/>
          </a:bodyPr>
          <a:lstStyle/>
          <a:p>
            <a:pPr algn="l">
              <a:lnSpc>
                <a:spcPts val="5133"/>
              </a:lnSpc>
            </a:pPr>
            <a:r>
              <a:rPr lang="en-US" sz="3399">
                <a:solidFill>
                  <a:srgbClr val="FFFFFF"/>
                </a:solidFill>
                <a:latin typeface="Source Sans Pro"/>
                <a:ea typeface="Source Sans Pro"/>
                <a:cs typeface="Source Sans Pro"/>
                <a:sym typeface="Source Sans Pro"/>
              </a:rPr>
              <a:t>Integration and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C691D0F0-1561-4649-8487-A749EF4809BE}"/>
</file>

<file path=customXml/itemProps2.xml><?xml version="1.0" encoding="utf-8"?>
<ds:datastoreItem xmlns:ds="http://schemas.openxmlformats.org/officeDocument/2006/customXml" ds:itemID="{4169C2B2-07A1-47E9-8B55-E7605C65C1B3}"/>
</file>

<file path=customXml/itemProps3.xml><?xml version="1.0" encoding="utf-8"?>
<ds:datastoreItem xmlns:ds="http://schemas.openxmlformats.org/officeDocument/2006/customXml" ds:itemID="{4EB35CC7-4CA5-4ACC-B96E-DF81F47A907D}"/>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Yellow Modern Farming Presentation 16:9</dc:title>
  <cp:revision>1</cp:revision>
  <dcterms:created xsi:type="dcterms:W3CDTF">2006-08-16T00:00:00Z</dcterms:created>
  <dcterms:modified xsi:type="dcterms:W3CDTF">2011-08-01T06:04:30Z</dcterms:modified>
  <dc:identifier>DAGYBckOp74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